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02" r:id="rId2"/>
    <p:sldId id="280" r:id="rId3"/>
    <p:sldId id="288" r:id="rId4"/>
    <p:sldId id="281" r:id="rId5"/>
    <p:sldId id="282" r:id="rId6"/>
    <p:sldId id="284" r:id="rId7"/>
    <p:sldId id="3599" r:id="rId8"/>
    <p:sldId id="352" r:id="rId9"/>
    <p:sldId id="258" r:id="rId10"/>
    <p:sldId id="259" r:id="rId11"/>
    <p:sldId id="3593" r:id="rId12"/>
    <p:sldId id="3597" r:id="rId13"/>
    <p:sldId id="3546" r:id="rId14"/>
    <p:sldId id="3591" r:id="rId15"/>
    <p:sldId id="3595" r:id="rId16"/>
    <p:sldId id="3596" r:id="rId17"/>
    <p:sldId id="35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C2B"/>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55C20-8F09-46E1-BFB1-4431CBB4C39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74F8861-C16E-4639-A0CB-C4E02AE7A321}">
      <dgm:prSet/>
      <dgm:spPr/>
      <dgm:t>
        <a:bodyPr/>
        <a:lstStyle/>
        <a:p>
          <a:r>
            <a:rPr lang="en-US" dirty="0"/>
            <a:t>Understanding needs – social needs screening</a:t>
          </a:r>
        </a:p>
      </dgm:t>
    </dgm:pt>
    <dgm:pt modelId="{42E991A2-9A91-478C-B28C-C7B009B4F451}" type="parTrans" cxnId="{FF2BA150-6AD6-44B1-9119-86DC18A2729F}">
      <dgm:prSet/>
      <dgm:spPr/>
      <dgm:t>
        <a:bodyPr/>
        <a:lstStyle/>
        <a:p>
          <a:endParaRPr lang="en-US"/>
        </a:p>
      </dgm:t>
    </dgm:pt>
    <dgm:pt modelId="{8FAC8B33-8C71-4043-9DB8-E9613D5ED42B}" type="sibTrans" cxnId="{FF2BA150-6AD6-44B1-9119-86DC18A2729F}">
      <dgm:prSet/>
      <dgm:spPr/>
      <dgm:t>
        <a:bodyPr/>
        <a:lstStyle/>
        <a:p>
          <a:endParaRPr lang="en-US"/>
        </a:p>
      </dgm:t>
    </dgm:pt>
    <dgm:pt modelId="{8A1EBE40-7AE8-458A-B7C2-660FFB5E51E5}">
      <dgm:prSet/>
      <dgm:spPr/>
      <dgm:t>
        <a:bodyPr/>
        <a:lstStyle/>
        <a:p>
          <a:r>
            <a:rPr lang="en-US" dirty="0"/>
            <a:t>Identifying resources to meet the need – knowledge of community resources, entry point, eligibility criteria, capacity</a:t>
          </a:r>
        </a:p>
      </dgm:t>
    </dgm:pt>
    <dgm:pt modelId="{59041F95-C1AC-40A8-8917-F5B0EFDD77F1}" type="parTrans" cxnId="{519176B6-08D4-47B2-953F-CC2DAE34CB85}">
      <dgm:prSet/>
      <dgm:spPr/>
      <dgm:t>
        <a:bodyPr/>
        <a:lstStyle/>
        <a:p>
          <a:endParaRPr lang="en-US"/>
        </a:p>
      </dgm:t>
    </dgm:pt>
    <dgm:pt modelId="{923EF065-6F05-4821-95FF-26600F6A6577}" type="sibTrans" cxnId="{519176B6-08D4-47B2-953F-CC2DAE34CB85}">
      <dgm:prSet/>
      <dgm:spPr/>
      <dgm:t>
        <a:bodyPr/>
        <a:lstStyle/>
        <a:p>
          <a:endParaRPr lang="en-US"/>
        </a:p>
      </dgm:t>
    </dgm:pt>
    <dgm:pt modelId="{3661EBF8-03C6-4320-A0C6-E65227CC03CE}">
      <dgm:prSet/>
      <dgm:spPr/>
      <dgm:t>
        <a:bodyPr/>
        <a:lstStyle/>
        <a:p>
          <a:r>
            <a:rPr lang="en-US" dirty="0"/>
            <a:t>Managing referrals and care coordination – initiation to fully closing the loop</a:t>
          </a:r>
        </a:p>
      </dgm:t>
    </dgm:pt>
    <dgm:pt modelId="{AF705BCB-9FAA-4920-BE67-DBA17DAFA4AC}" type="parTrans" cxnId="{6F6524E4-E648-4B1C-B0FE-55F724ACB84F}">
      <dgm:prSet/>
      <dgm:spPr/>
      <dgm:t>
        <a:bodyPr/>
        <a:lstStyle/>
        <a:p>
          <a:endParaRPr lang="en-US"/>
        </a:p>
      </dgm:t>
    </dgm:pt>
    <dgm:pt modelId="{208A193A-207B-4860-B172-0F2F1A4E44FF}" type="sibTrans" cxnId="{6F6524E4-E648-4B1C-B0FE-55F724ACB84F}">
      <dgm:prSet/>
      <dgm:spPr/>
      <dgm:t>
        <a:bodyPr/>
        <a:lstStyle/>
        <a:p>
          <a:endParaRPr lang="en-US"/>
        </a:p>
      </dgm:t>
    </dgm:pt>
    <dgm:pt modelId="{275D48CE-A360-4573-8DFC-54CC93536E9C}">
      <dgm:prSet/>
      <dgm:spPr/>
      <dgm:t>
        <a:bodyPr/>
        <a:lstStyle/>
        <a:p>
          <a:r>
            <a:rPr lang="en-US" dirty="0"/>
            <a:t>Cross Sector information sharing – closing communication gaps</a:t>
          </a:r>
        </a:p>
      </dgm:t>
    </dgm:pt>
    <dgm:pt modelId="{DFC0E08C-B02E-4C7A-8749-FF5740BBC378}" type="parTrans" cxnId="{71EEF743-7E24-4E30-AE62-CA25D58FE77B}">
      <dgm:prSet/>
      <dgm:spPr/>
      <dgm:t>
        <a:bodyPr/>
        <a:lstStyle/>
        <a:p>
          <a:endParaRPr lang="en-US"/>
        </a:p>
      </dgm:t>
    </dgm:pt>
    <dgm:pt modelId="{FBD643B2-4ED6-46F1-8A4F-545AF7C3EC61}" type="sibTrans" cxnId="{71EEF743-7E24-4E30-AE62-CA25D58FE77B}">
      <dgm:prSet/>
      <dgm:spPr/>
      <dgm:t>
        <a:bodyPr/>
        <a:lstStyle/>
        <a:p>
          <a:endParaRPr lang="en-US"/>
        </a:p>
      </dgm:t>
    </dgm:pt>
    <dgm:pt modelId="{C6111E15-2AAC-45BA-986B-FBD1CB1202FB}" type="pres">
      <dgm:prSet presAssocID="{6AC55C20-8F09-46E1-BFB1-4431CBB4C390}" presName="root" presStyleCnt="0">
        <dgm:presLayoutVars>
          <dgm:dir/>
          <dgm:resizeHandles val="exact"/>
        </dgm:presLayoutVars>
      </dgm:prSet>
      <dgm:spPr/>
    </dgm:pt>
    <dgm:pt modelId="{C9B46ADC-058D-49B1-924F-03E80D5669AD}" type="pres">
      <dgm:prSet presAssocID="{174F8861-C16E-4639-A0CB-C4E02AE7A321}" presName="compNode" presStyleCnt="0"/>
      <dgm:spPr/>
    </dgm:pt>
    <dgm:pt modelId="{402506DF-366B-45EA-B02E-0D1C622E8B58}" type="pres">
      <dgm:prSet presAssocID="{174F8861-C16E-4639-A0CB-C4E02AE7A321}" presName="bgRect" presStyleLbl="bgShp" presStyleIdx="0" presStyleCnt="4"/>
      <dgm:spPr/>
    </dgm:pt>
    <dgm:pt modelId="{118A783F-B54E-41FB-83EC-DFDECCCCD221}" type="pres">
      <dgm:prSet presAssocID="{174F8861-C16E-4639-A0CB-C4E02AE7A3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377C2BB7-E15D-4B17-A23F-C652EEBA2DF5}" type="pres">
      <dgm:prSet presAssocID="{174F8861-C16E-4639-A0CB-C4E02AE7A321}" presName="spaceRect" presStyleCnt="0"/>
      <dgm:spPr/>
    </dgm:pt>
    <dgm:pt modelId="{80146E6F-F251-4334-9112-5FC5C463F4C7}" type="pres">
      <dgm:prSet presAssocID="{174F8861-C16E-4639-A0CB-C4E02AE7A321}" presName="parTx" presStyleLbl="revTx" presStyleIdx="0" presStyleCnt="4">
        <dgm:presLayoutVars>
          <dgm:chMax val="0"/>
          <dgm:chPref val="0"/>
        </dgm:presLayoutVars>
      </dgm:prSet>
      <dgm:spPr/>
    </dgm:pt>
    <dgm:pt modelId="{56C3DC1E-D0C8-4322-A74E-5F6CC175A661}" type="pres">
      <dgm:prSet presAssocID="{8FAC8B33-8C71-4043-9DB8-E9613D5ED42B}" presName="sibTrans" presStyleCnt="0"/>
      <dgm:spPr/>
    </dgm:pt>
    <dgm:pt modelId="{2F665A57-AFE4-43EB-8E1B-716D1F49E7DD}" type="pres">
      <dgm:prSet presAssocID="{8A1EBE40-7AE8-458A-B7C2-660FFB5E51E5}" presName="compNode" presStyleCnt="0"/>
      <dgm:spPr/>
    </dgm:pt>
    <dgm:pt modelId="{CDD8CDE9-B2B7-491E-9362-7F5EC361A580}" type="pres">
      <dgm:prSet presAssocID="{8A1EBE40-7AE8-458A-B7C2-660FFB5E51E5}" presName="bgRect" presStyleLbl="bgShp" presStyleIdx="1" presStyleCnt="4"/>
      <dgm:spPr/>
    </dgm:pt>
    <dgm:pt modelId="{349EB0E1-19D8-4A8E-98D7-0A405AB0999B}" type="pres">
      <dgm:prSet presAssocID="{8A1EBE40-7AE8-458A-B7C2-660FFB5E51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brainstorm outline"/>
        </a:ext>
      </dgm:extLst>
    </dgm:pt>
    <dgm:pt modelId="{F52FD5A5-3C32-4778-B059-F0752154CF68}" type="pres">
      <dgm:prSet presAssocID="{8A1EBE40-7AE8-458A-B7C2-660FFB5E51E5}" presName="spaceRect" presStyleCnt="0"/>
      <dgm:spPr/>
    </dgm:pt>
    <dgm:pt modelId="{D5354D12-94D6-4C78-BDBF-7C39E874F6B6}" type="pres">
      <dgm:prSet presAssocID="{8A1EBE40-7AE8-458A-B7C2-660FFB5E51E5}" presName="parTx" presStyleLbl="revTx" presStyleIdx="1" presStyleCnt="4">
        <dgm:presLayoutVars>
          <dgm:chMax val="0"/>
          <dgm:chPref val="0"/>
        </dgm:presLayoutVars>
      </dgm:prSet>
      <dgm:spPr/>
    </dgm:pt>
    <dgm:pt modelId="{056F0261-8C2F-40D6-A09E-3F198EF04443}" type="pres">
      <dgm:prSet presAssocID="{923EF065-6F05-4821-95FF-26600F6A6577}" presName="sibTrans" presStyleCnt="0"/>
      <dgm:spPr/>
    </dgm:pt>
    <dgm:pt modelId="{43133BBD-717A-4DB2-808A-2B31B82405BF}" type="pres">
      <dgm:prSet presAssocID="{3661EBF8-03C6-4320-A0C6-E65227CC03CE}" presName="compNode" presStyleCnt="0"/>
      <dgm:spPr/>
    </dgm:pt>
    <dgm:pt modelId="{2F1AA21A-AB74-4B5D-859F-950908DEDE5B}" type="pres">
      <dgm:prSet presAssocID="{3661EBF8-03C6-4320-A0C6-E65227CC03CE}" presName="bgRect" presStyleLbl="bgShp" presStyleIdx="2" presStyleCnt="4" custLinFactNeighborY="-10905"/>
      <dgm:spPr/>
    </dgm:pt>
    <dgm:pt modelId="{FF55C979-C387-4E83-B135-897B88D1D9E7}" type="pres">
      <dgm:prSet presAssocID="{3661EBF8-03C6-4320-A0C6-E65227CC03C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ers with solid fill"/>
        </a:ext>
      </dgm:extLst>
    </dgm:pt>
    <dgm:pt modelId="{21AAECA1-18DD-4503-9B7F-B3B8140DA2FF}" type="pres">
      <dgm:prSet presAssocID="{3661EBF8-03C6-4320-A0C6-E65227CC03CE}" presName="spaceRect" presStyleCnt="0"/>
      <dgm:spPr/>
    </dgm:pt>
    <dgm:pt modelId="{3F063D29-B42A-48FA-9E0C-BD29D8706213}" type="pres">
      <dgm:prSet presAssocID="{3661EBF8-03C6-4320-A0C6-E65227CC03CE}" presName="parTx" presStyleLbl="revTx" presStyleIdx="2" presStyleCnt="4">
        <dgm:presLayoutVars>
          <dgm:chMax val="0"/>
          <dgm:chPref val="0"/>
        </dgm:presLayoutVars>
      </dgm:prSet>
      <dgm:spPr/>
    </dgm:pt>
    <dgm:pt modelId="{611B80A4-59DA-4427-94DB-787EA8DFDD5C}" type="pres">
      <dgm:prSet presAssocID="{208A193A-207B-4860-B172-0F2F1A4E44FF}" presName="sibTrans" presStyleCnt="0"/>
      <dgm:spPr/>
    </dgm:pt>
    <dgm:pt modelId="{C3BC75F1-07FA-4E5D-BA4A-F91E55D2F50C}" type="pres">
      <dgm:prSet presAssocID="{275D48CE-A360-4573-8DFC-54CC93536E9C}" presName="compNode" presStyleCnt="0"/>
      <dgm:spPr/>
    </dgm:pt>
    <dgm:pt modelId="{9BEAD2F0-FA65-42A8-8353-F24DE960F01D}" type="pres">
      <dgm:prSet presAssocID="{275D48CE-A360-4573-8DFC-54CC93536E9C}" presName="bgRect" presStyleLbl="bgShp" presStyleIdx="3" presStyleCnt="4"/>
      <dgm:spPr/>
    </dgm:pt>
    <dgm:pt modelId="{D00B3307-81B8-413A-85A3-3C7D3DEF6FA2}" type="pres">
      <dgm:prSet presAssocID="{275D48CE-A360-4573-8DFC-54CC93536E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ocial network outline"/>
        </a:ext>
      </dgm:extLst>
    </dgm:pt>
    <dgm:pt modelId="{3DEB2FEA-E717-4CC4-99F0-035E98DD59A9}" type="pres">
      <dgm:prSet presAssocID="{275D48CE-A360-4573-8DFC-54CC93536E9C}" presName="spaceRect" presStyleCnt="0"/>
      <dgm:spPr/>
    </dgm:pt>
    <dgm:pt modelId="{2501FBED-ABF7-4B90-BFA1-D3A1D89E821E}" type="pres">
      <dgm:prSet presAssocID="{275D48CE-A360-4573-8DFC-54CC93536E9C}" presName="parTx" presStyleLbl="revTx" presStyleIdx="3" presStyleCnt="4">
        <dgm:presLayoutVars>
          <dgm:chMax val="0"/>
          <dgm:chPref val="0"/>
        </dgm:presLayoutVars>
      </dgm:prSet>
      <dgm:spPr/>
    </dgm:pt>
  </dgm:ptLst>
  <dgm:cxnLst>
    <dgm:cxn modelId="{098D031D-F20A-4D77-B0E7-05EA5047BCB6}" type="presOf" srcId="{174F8861-C16E-4639-A0CB-C4E02AE7A321}" destId="{80146E6F-F251-4334-9112-5FC5C463F4C7}" srcOrd="0" destOrd="0" presId="urn:microsoft.com/office/officeart/2018/2/layout/IconVerticalSolidList"/>
    <dgm:cxn modelId="{71EEF743-7E24-4E30-AE62-CA25D58FE77B}" srcId="{6AC55C20-8F09-46E1-BFB1-4431CBB4C390}" destId="{275D48CE-A360-4573-8DFC-54CC93536E9C}" srcOrd="3" destOrd="0" parTransId="{DFC0E08C-B02E-4C7A-8749-FF5740BBC378}" sibTransId="{FBD643B2-4ED6-46F1-8A4F-545AF7C3EC61}"/>
    <dgm:cxn modelId="{C4973C4C-B318-40F5-8610-B52EDE5D82F1}" type="presOf" srcId="{3661EBF8-03C6-4320-A0C6-E65227CC03CE}" destId="{3F063D29-B42A-48FA-9E0C-BD29D8706213}" srcOrd="0" destOrd="0" presId="urn:microsoft.com/office/officeart/2018/2/layout/IconVerticalSolidList"/>
    <dgm:cxn modelId="{FF2BA150-6AD6-44B1-9119-86DC18A2729F}" srcId="{6AC55C20-8F09-46E1-BFB1-4431CBB4C390}" destId="{174F8861-C16E-4639-A0CB-C4E02AE7A321}" srcOrd="0" destOrd="0" parTransId="{42E991A2-9A91-478C-B28C-C7B009B4F451}" sibTransId="{8FAC8B33-8C71-4043-9DB8-E9613D5ED42B}"/>
    <dgm:cxn modelId="{8C975A74-B8FF-4F0B-9005-A4C646941B00}" type="presOf" srcId="{8A1EBE40-7AE8-458A-B7C2-660FFB5E51E5}" destId="{D5354D12-94D6-4C78-BDBF-7C39E874F6B6}" srcOrd="0" destOrd="0" presId="urn:microsoft.com/office/officeart/2018/2/layout/IconVerticalSolidList"/>
    <dgm:cxn modelId="{070E7995-E4C9-402B-A97E-0585490F0B0D}" type="presOf" srcId="{6AC55C20-8F09-46E1-BFB1-4431CBB4C390}" destId="{C6111E15-2AAC-45BA-986B-FBD1CB1202FB}" srcOrd="0" destOrd="0" presId="urn:microsoft.com/office/officeart/2018/2/layout/IconVerticalSolidList"/>
    <dgm:cxn modelId="{48E6E597-04FB-4F4E-AC09-262EBEA7A788}" type="presOf" srcId="{275D48CE-A360-4573-8DFC-54CC93536E9C}" destId="{2501FBED-ABF7-4B90-BFA1-D3A1D89E821E}" srcOrd="0" destOrd="0" presId="urn:microsoft.com/office/officeart/2018/2/layout/IconVerticalSolidList"/>
    <dgm:cxn modelId="{519176B6-08D4-47B2-953F-CC2DAE34CB85}" srcId="{6AC55C20-8F09-46E1-BFB1-4431CBB4C390}" destId="{8A1EBE40-7AE8-458A-B7C2-660FFB5E51E5}" srcOrd="1" destOrd="0" parTransId="{59041F95-C1AC-40A8-8917-F5B0EFDD77F1}" sibTransId="{923EF065-6F05-4821-95FF-26600F6A6577}"/>
    <dgm:cxn modelId="{6F6524E4-E648-4B1C-B0FE-55F724ACB84F}" srcId="{6AC55C20-8F09-46E1-BFB1-4431CBB4C390}" destId="{3661EBF8-03C6-4320-A0C6-E65227CC03CE}" srcOrd="2" destOrd="0" parTransId="{AF705BCB-9FAA-4920-BE67-DBA17DAFA4AC}" sibTransId="{208A193A-207B-4860-B172-0F2F1A4E44FF}"/>
    <dgm:cxn modelId="{E6581652-E488-4B0B-8FE4-B34F591464AF}" type="presParOf" srcId="{C6111E15-2AAC-45BA-986B-FBD1CB1202FB}" destId="{C9B46ADC-058D-49B1-924F-03E80D5669AD}" srcOrd="0" destOrd="0" presId="urn:microsoft.com/office/officeart/2018/2/layout/IconVerticalSolidList"/>
    <dgm:cxn modelId="{F6419487-5647-4251-91C5-94A5FC4B88E4}" type="presParOf" srcId="{C9B46ADC-058D-49B1-924F-03E80D5669AD}" destId="{402506DF-366B-45EA-B02E-0D1C622E8B58}" srcOrd="0" destOrd="0" presId="urn:microsoft.com/office/officeart/2018/2/layout/IconVerticalSolidList"/>
    <dgm:cxn modelId="{880CFEA3-4B2A-4B2E-9C82-7F1348618997}" type="presParOf" srcId="{C9B46ADC-058D-49B1-924F-03E80D5669AD}" destId="{118A783F-B54E-41FB-83EC-DFDECCCCD221}" srcOrd="1" destOrd="0" presId="urn:microsoft.com/office/officeart/2018/2/layout/IconVerticalSolidList"/>
    <dgm:cxn modelId="{25E06687-04FE-47D1-A068-5980B1E1702F}" type="presParOf" srcId="{C9B46ADC-058D-49B1-924F-03E80D5669AD}" destId="{377C2BB7-E15D-4B17-A23F-C652EEBA2DF5}" srcOrd="2" destOrd="0" presId="urn:microsoft.com/office/officeart/2018/2/layout/IconVerticalSolidList"/>
    <dgm:cxn modelId="{450881F0-E05D-4D4E-8DAE-EE1EC16DE4D9}" type="presParOf" srcId="{C9B46ADC-058D-49B1-924F-03E80D5669AD}" destId="{80146E6F-F251-4334-9112-5FC5C463F4C7}" srcOrd="3" destOrd="0" presId="urn:microsoft.com/office/officeart/2018/2/layout/IconVerticalSolidList"/>
    <dgm:cxn modelId="{9EC0D102-B3B2-44A4-8272-B621954D7661}" type="presParOf" srcId="{C6111E15-2AAC-45BA-986B-FBD1CB1202FB}" destId="{56C3DC1E-D0C8-4322-A74E-5F6CC175A661}" srcOrd="1" destOrd="0" presId="urn:microsoft.com/office/officeart/2018/2/layout/IconVerticalSolidList"/>
    <dgm:cxn modelId="{B2401837-73A0-4643-95ED-6F2E01DF85CB}" type="presParOf" srcId="{C6111E15-2AAC-45BA-986B-FBD1CB1202FB}" destId="{2F665A57-AFE4-43EB-8E1B-716D1F49E7DD}" srcOrd="2" destOrd="0" presId="urn:microsoft.com/office/officeart/2018/2/layout/IconVerticalSolidList"/>
    <dgm:cxn modelId="{DCC37B1C-172E-437A-9857-6BBF9BF6FDC4}" type="presParOf" srcId="{2F665A57-AFE4-43EB-8E1B-716D1F49E7DD}" destId="{CDD8CDE9-B2B7-491E-9362-7F5EC361A580}" srcOrd="0" destOrd="0" presId="urn:microsoft.com/office/officeart/2018/2/layout/IconVerticalSolidList"/>
    <dgm:cxn modelId="{51D7E6F4-BA4F-457C-B66F-1C99F195851F}" type="presParOf" srcId="{2F665A57-AFE4-43EB-8E1B-716D1F49E7DD}" destId="{349EB0E1-19D8-4A8E-98D7-0A405AB0999B}" srcOrd="1" destOrd="0" presId="urn:microsoft.com/office/officeart/2018/2/layout/IconVerticalSolidList"/>
    <dgm:cxn modelId="{BC0770C4-C0AE-46F9-9AD1-C611B2428CF9}" type="presParOf" srcId="{2F665A57-AFE4-43EB-8E1B-716D1F49E7DD}" destId="{F52FD5A5-3C32-4778-B059-F0752154CF68}" srcOrd="2" destOrd="0" presId="urn:microsoft.com/office/officeart/2018/2/layout/IconVerticalSolidList"/>
    <dgm:cxn modelId="{0DE26F5E-4AAB-4A3D-8E78-D7BAA7AEB5D9}" type="presParOf" srcId="{2F665A57-AFE4-43EB-8E1B-716D1F49E7DD}" destId="{D5354D12-94D6-4C78-BDBF-7C39E874F6B6}" srcOrd="3" destOrd="0" presId="urn:microsoft.com/office/officeart/2018/2/layout/IconVerticalSolidList"/>
    <dgm:cxn modelId="{A2ABB271-8517-4D46-B90E-B069660602F1}" type="presParOf" srcId="{C6111E15-2AAC-45BA-986B-FBD1CB1202FB}" destId="{056F0261-8C2F-40D6-A09E-3F198EF04443}" srcOrd="3" destOrd="0" presId="urn:microsoft.com/office/officeart/2018/2/layout/IconVerticalSolidList"/>
    <dgm:cxn modelId="{7DB35468-EBDC-4B1A-87DD-E5E21EF00F14}" type="presParOf" srcId="{C6111E15-2AAC-45BA-986B-FBD1CB1202FB}" destId="{43133BBD-717A-4DB2-808A-2B31B82405BF}" srcOrd="4" destOrd="0" presId="urn:microsoft.com/office/officeart/2018/2/layout/IconVerticalSolidList"/>
    <dgm:cxn modelId="{0219BB91-97D5-43D8-9BF6-71BA6AD23EDD}" type="presParOf" srcId="{43133BBD-717A-4DB2-808A-2B31B82405BF}" destId="{2F1AA21A-AB74-4B5D-859F-950908DEDE5B}" srcOrd="0" destOrd="0" presId="urn:microsoft.com/office/officeart/2018/2/layout/IconVerticalSolidList"/>
    <dgm:cxn modelId="{49444481-21C9-4BEE-A23B-4BA53348EE6B}" type="presParOf" srcId="{43133BBD-717A-4DB2-808A-2B31B82405BF}" destId="{FF55C979-C387-4E83-B135-897B88D1D9E7}" srcOrd="1" destOrd="0" presId="urn:microsoft.com/office/officeart/2018/2/layout/IconVerticalSolidList"/>
    <dgm:cxn modelId="{3320D94C-9E73-4216-A0AC-C07947923B78}" type="presParOf" srcId="{43133BBD-717A-4DB2-808A-2B31B82405BF}" destId="{21AAECA1-18DD-4503-9B7F-B3B8140DA2FF}" srcOrd="2" destOrd="0" presId="urn:microsoft.com/office/officeart/2018/2/layout/IconVerticalSolidList"/>
    <dgm:cxn modelId="{9BF36E04-0203-4103-80DB-2094A470B550}" type="presParOf" srcId="{43133BBD-717A-4DB2-808A-2B31B82405BF}" destId="{3F063D29-B42A-48FA-9E0C-BD29D8706213}" srcOrd="3" destOrd="0" presId="urn:microsoft.com/office/officeart/2018/2/layout/IconVerticalSolidList"/>
    <dgm:cxn modelId="{77B1A556-32D1-4E55-AF3D-3461988591A6}" type="presParOf" srcId="{C6111E15-2AAC-45BA-986B-FBD1CB1202FB}" destId="{611B80A4-59DA-4427-94DB-787EA8DFDD5C}" srcOrd="5" destOrd="0" presId="urn:microsoft.com/office/officeart/2018/2/layout/IconVerticalSolidList"/>
    <dgm:cxn modelId="{6E2AB83F-5024-447D-B0F8-0EC7D6FB80A0}" type="presParOf" srcId="{C6111E15-2AAC-45BA-986B-FBD1CB1202FB}" destId="{C3BC75F1-07FA-4E5D-BA4A-F91E55D2F50C}" srcOrd="6" destOrd="0" presId="urn:microsoft.com/office/officeart/2018/2/layout/IconVerticalSolidList"/>
    <dgm:cxn modelId="{E12A9834-CE9E-466A-8263-667886AE1ACA}" type="presParOf" srcId="{C3BC75F1-07FA-4E5D-BA4A-F91E55D2F50C}" destId="{9BEAD2F0-FA65-42A8-8353-F24DE960F01D}" srcOrd="0" destOrd="0" presId="urn:microsoft.com/office/officeart/2018/2/layout/IconVerticalSolidList"/>
    <dgm:cxn modelId="{6DF79CC3-CD26-4559-888A-0101D559FA37}" type="presParOf" srcId="{C3BC75F1-07FA-4E5D-BA4A-F91E55D2F50C}" destId="{D00B3307-81B8-413A-85A3-3C7D3DEF6FA2}" srcOrd="1" destOrd="0" presId="urn:microsoft.com/office/officeart/2018/2/layout/IconVerticalSolidList"/>
    <dgm:cxn modelId="{2984DCBF-7E1A-40BA-B0E2-2C0F9338EF2C}" type="presParOf" srcId="{C3BC75F1-07FA-4E5D-BA4A-F91E55D2F50C}" destId="{3DEB2FEA-E717-4CC4-99F0-035E98DD59A9}" srcOrd="2" destOrd="0" presId="urn:microsoft.com/office/officeart/2018/2/layout/IconVerticalSolidList"/>
    <dgm:cxn modelId="{24D1B5E9-1D01-4FA8-941B-E439B15254D7}" type="presParOf" srcId="{C3BC75F1-07FA-4E5D-BA4A-F91E55D2F50C}" destId="{2501FBED-ABF7-4B90-BFA1-D3A1D89E82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06DF-366B-45EA-B02E-0D1C622E8B58}">
      <dsp:nvSpPr>
        <dsp:cNvPr id="0" name=""/>
        <dsp:cNvSpPr/>
      </dsp:nvSpPr>
      <dsp:spPr>
        <a:xfrm>
          <a:off x="0" y="1707"/>
          <a:ext cx="10861039"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A783F-B54E-41FB-83EC-DFDECCCCD221}">
      <dsp:nvSpPr>
        <dsp:cNvPr id="0" name=""/>
        <dsp:cNvSpPr/>
      </dsp:nvSpPr>
      <dsp:spPr>
        <a:xfrm>
          <a:off x="261830" y="196457"/>
          <a:ext cx="476055" cy="476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46E6F-F251-4334-9112-5FC5C463F4C7}">
      <dsp:nvSpPr>
        <dsp:cNvPr id="0" name=""/>
        <dsp:cNvSpPr/>
      </dsp:nvSpPr>
      <dsp:spPr>
        <a:xfrm>
          <a:off x="999715" y="1707"/>
          <a:ext cx="986132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90000"/>
            </a:lnSpc>
            <a:spcBef>
              <a:spcPct val="0"/>
            </a:spcBef>
            <a:spcAft>
              <a:spcPct val="35000"/>
            </a:spcAft>
            <a:buNone/>
          </a:pPr>
          <a:r>
            <a:rPr lang="en-US" sz="2200" kern="1200" dirty="0"/>
            <a:t>Understanding needs – social needs screening</a:t>
          </a:r>
        </a:p>
      </dsp:txBody>
      <dsp:txXfrm>
        <a:off x="999715" y="1707"/>
        <a:ext cx="9861324" cy="865554"/>
      </dsp:txXfrm>
    </dsp:sp>
    <dsp:sp modelId="{CDD8CDE9-B2B7-491E-9362-7F5EC361A580}">
      <dsp:nvSpPr>
        <dsp:cNvPr id="0" name=""/>
        <dsp:cNvSpPr/>
      </dsp:nvSpPr>
      <dsp:spPr>
        <a:xfrm>
          <a:off x="0" y="1083651"/>
          <a:ext cx="10861039"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9EB0E1-19D8-4A8E-98D7-0A405AB0999B}">
      <dsp:nvSpPr>
        <dsp:cNvPr id="0" name=""/>
        <dsp:cNvSpPr/>
      </dsp:nvSpPr>
      <dsp:spPr>
        <a:xfrm>
          <a:off x="261830" y="1278400"/>
          <a:ext cx="476055" cy="476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54D12-94D6-4C78-BDBF-7C39E874F6B6}">
      <dsp:nvSpPr>
        <dsp:cNvPr id="0" name=""/>
        <dsp:cNvSpPr/>
      </dsp:nvSpPr>
      <dsp:spPr>
        <a:xfrm>
          <a:off x="999715" y="1083651"/>
          <a:ext cx="986132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90000"/>
            </a:lnSpc>
            <a:spcBef>
              <a:spcPct val="0"/>
            </a:spcBef>
            <a:spcAft>
              <a:spcPct val="35000"/>
            </a:spcAft>
            <a:buNone/>
          </a:pPr>
          <a:r>
            <a:rPr lang="en-US" sz="2200" kern="1200" dirty="0"/>
            <a:t>Identifying resources to meet the need – knowledge of community resources, entry point, eligibility criteria, capacity</a:t>
          </a:r>
        </a:p>
      </dsp:txBody>
      <dsp:txXfrm>
        <a:off x="999715" y="1083651"/>
        <a:ext cx="9861324" cy="865554"/>
      </dsp:txXfrm>
    </dsp:sp>
    <dsp:sp modelId="{2F1AA21A-AB74-4B5D-859F-950908DEDE5B}">
      <dsp:nvSpPr>
        <dsp:cNvPr id="0" name=""/>
        <dsp:cNvSpPr/>
      </dsp:nvSpPr>
      <dsp:spPr>
        <a:xfrm>
          <a:off x="0" y="2071205"/>
          <a:ext cx="10861039"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5C979-C387-4E83-B135-897B88D1D9E7}">
      <dsp:nvSpPr>
        <dsp:cNvPr id="0" name=""/>
        <dsp:cNvSpPr/>
      </dsp:nvSpPr>
      <dsp:spPr>
        <a:xfrm>
          <a:off x="261830" y="2360344"/>
          <a:ext cx="476055" cy="476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63D29-B42A-48FA-9E0C-BD29D8706213}">
      <dsp:nvSpPr>
        <dsp:cNvPr id="0" name=""/>
        <dsp:cNvSpPr/>
      </dsp:nvSpPr>
      <dsp:spPr>
        <a:xfrm>
          <a:off x="999715" y="2165594"/>
          <a:ext cx="986132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90000"/>
            </a:lnSpc>
            <a:spcBef>
              <a:spcPct val="0"/>
            </a:spcBef>
            <a:spcAft>
              <a:spcPct val="35000"/>
            </a:spcAft>
            <a:buNone/>
          </a:pPr>
          <a:r>
            <a:rPr lang="en-US" sz="2200" kern="1200" dirty="0"/>
            <a:t>Managing referrals and care coordination – initiation to fully closing the loop</a:t>
          </a:r>
        </a:p>
      </dsp:txBody>
      <dsp:txXfrm>
        <a:off x="999715" y="2165594"/>
        <a:ext cx="9861324" cy="865554"/>
      </dsp:txXfrm>
    </dsp:sp>
    <dsp:sp modelId="{9BEAD2F0-FA65-42A8-8353-F24DE960F01D}">
      <dsp:nvSpPr>
        <dsp:cNvPr id="0" name=""/>
        <dsp:cNvSpPr/>
      </dsp:nvSpPr>
      <dsp:spPr>
        <a:xfrm>
          <a:off x="0" y="3247537"/>
          <a:ext cx="10861039"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B3307-81B8-413A-85A3-3C7D3DEF6FA2}">
      <dsp:nvSpPr>
        <dsp:cNvPr id="0" name=""/>
        <dsp:cNvSpPr/>
      </dsp:nvSpPr>
      <dsp:spPr>
        <a:xfrm>
          <a:off x="261830" y="3442287"/>
          <a:ext cx="476055" cy="476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1FBED-ABF7-4B90-BFA1-D3A1D89E821E}">
      <dsp:nvSpPr>
        <dsp:cNvPr id="0" name=""/>
        <dsp:cNvSpPr/>
      </dsp:nvSpPr>
      <dsp:spPr>
        <a:xfrm>
          <a:off x="999715" y="3247537"/>
          <a:ext cx="986132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90000"/>
            </a:lnSpc>
            <a:spcBef>
              <a:spcPct val="0"/>
            </a:spcBef>
            <a:spcAft>
              <a:spcPct val="35000"/>
            </a:spcAft>
            <a:buNone/>
          </a:pPr>
          <a:r>
            <a:rPr lang="en-US" sz="2200" kern="1200" dirty="0"/>
            <a:t>Cross Sector information sharing – closing communication gaps</a:t>
          </a:r>
        </a:p>
      </dsp:txBody>
      <dsp:txXfrm>
        <a:off x="999715" y="3247537"/>
        <a:ext cx="9861324" cy="865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48298-27CC-4C46-B5C7-77339AFF8FB4}"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0111-FBBA-4AA1-AE65-33D736E1891E}" type="slidenum">
              <a:rPr lang="en-US" smtClean="0"/>
              <a:t>‹#›</a:t>
            </a:fld>
            <a:endParaRPr lang="en-US"/>
          </a:p>
        </p:txBody>
      </p:sp>
    </p:spTree>
    <p:extLst>
      <p:ext uri="{BB962C8B-B14F-4D97-AF65-F5344CB8AC3E}">
        <p14:creationId xmlns:p14="http://schemas.microsoft.com/office/powerpoint/2010/main" val="27482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8</a:t>
            </a:fld>
            <a:endParaRPr lang="en-US"/>
          </a:p>
        </p:txBody>
      </p:sp>
    </p:spTree>
    <p:extLst>
      <p:ext uri="{BB962C8B-B14F-4D97-AF65-F5344CB8AC3E}">
        <p14:creationId xmlns:p14="http://schemas.microsoft.com/office/powerpoint/2010/main" val="4133696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4F49-B8B2-4F29-BB82-25394E8BDBA2}"/>
              </a:ext>
            </a:extLst>
          </p:cNvPr>
          <p:cNvSpPr>
            <a:spLocks noGrp="1"/>
          </p:cNvSpPr>
          <p:nvPr>
            <p:ph type="ctrTitle"/>
          </p:nvPr>
        </p:nvSpPr>
        <p:spPr>
          <a:xfrm>
            <a:off x="950328" y="3317030"/>
            <a:ext cx="10291343" cy="1196818"/>
          </a:xfrm>
        </p:spPr>
        <p:txBody>
          <a:bodyPr anchor="b"/>
          <a:lstStyle>
            <a:lvl1pPr algn="ctr">
              <a:defRPr sz="6000">
                <a:solidFill>
                  <a:srgbClr val="00A3E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29C09A-477D-4A34-BF59-B8666EB07624}"/>
              </a:ext>
            </a:extLst>
          </p:cNvPr>
          <p:cNvSpPr>
            <a:spLocks noGrp="1"/>
          </p:cNvSpPr>
          <p:nvPr>
            <p:ph type="subTitle" idx="1"/>
          </p:nvPr>
        </p:nvSpPr>
        <p:spPr>
          <a:xfrm>
            <a:off x="974291" y="4682825"/>
            <a:ext cx="10291344" cy="1524584"/>
          </a:xfrm>
        </p:spPr>
        <p:txBody>
          <a:bodyPr>
            <a:normAutofit/>
          </a:bodyPr>
          <a:lstStyle>
            <a:lvl1pPr marL="0" indent="0" algn="ctr">
              <a:buNone/>
              <a:defRPr sz="3200">
                <a:solidFill>
                  <a:srgbClr val="4C8C2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close up of text on a black background&#10;&#10;Description generated with very high confidence">
            <a:extLst>
              <a:ext uri="{FF2B5EF4-FFF2-40B4-BE49-F238E27FC236}">
                <a16:creationId xmlns:a16="http://schemas.microsoft.com/office/drawing/2014/main" id="{7AE8448E-738B-4DBB-972D-D8DFA5E47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5853" y="268234"/>
            <a:ext cx="3900293" cy="2252892"/>
          </a:xfrm>
          <a:prstGeom prst="rect">
            <a:avLst/>
          </a:prstGeom>
        </p:spPr>
      </p:pic>
    </p:spTree>
    <p:extLst>
      <p:ext uri="{BB962C8B-B14F-4D97-AF65-F5344CB8AC3E}">
        <p14:creationId xmlns:p14="http://schemas.microsoft.com/office/powerpoint/2010/main" val="2289363146"/>
      </p:ext>
    </p:extLst>
  </p:cSld>
  <p:clrMapOvr>
    <a:masterClrMapping/>
  </p:clrMapOvr>
  <p:extLst>
    <p:ext uri="{DCECCB84-F9BA-43D5-87BE-67443E8EF086}">
      <p15:sldGuideLst xmlns:p15="http://schemas.microsoft.com/office/powerpoint/2012/main">
        <p15:guide id="1" pos="7080" userDrawn="1">
          <p15:clr>
            <a:srgbClr val="FBAE40"/>
          </p15:clr>
        </p15:guide>
        <p15:guide id="2" pos="600" userDrawn="1">
          <p15:clr>
            <a:srgbClr val="FBAE40"/>
          </p15:clr>
        </p15:guide>
        <p15:guide id="3" orient="horz" pos="14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0BC8-460C-4612-80D6-8C40A4522159}"/>
              </a:ext>
            </a:extLst>
          </p:cNvPr>
          <p:cNvSpPr>
            <a:spLocks noGrp="1"/>
          </p:cNvSpPr>
          <p:nvPr>
            <p:ph type="title"/>
          </p:nvPr>
        </p:nvSpPr>
        <p:spPr>
          <a:xfrm>
            <a:off x="952499" y="1143000"/>
            <a:ext cx="3266339" cy="990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D96887A-E25F-4CF4-A917-0E2D83F0427C}"/>
              </a:ext>
            </a:extLst>
          </p:cNvPr>
          <p:cNvSpPr>
            <a:spLocks noGrp="1"/>
          </p:cNvSpPr>
          <p:nvPr>
            <p:ph type="pic" idx="1"/>
          </p:nvPr>
        </p:nvSpPr>
        <p:spPr>
          <a:xfrm>
            <a:off x="4364323" y="1143000"/>
            <a:ext cx="5655977" cy="5067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DA0A42-EFE0-4B42-B90D-BD97EB0C0B08}"/>
              </a:ext>
            </a:extLst>
          </p:cNvPr>
          <p:cNvSpPr>
            <a:spLocks noGrp="1"/>
          </p:cNvSpPr>
          <p:nvPr>
            <p:ph type="body" sz="half" idx="2"/>
          </p:nvPr>
        </p:nvSpPr>
        <p:spPr>
          <a:xfrm>
            <a:off x="952500" y="2209800"/>
            <a:ext cx="3266339" cy="40004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3" name="Group 12">
            <a:extLst>
              <a:ext uri="{FF2B5EF4-FFF2-40B4-BE49-F238E27FC236}">
                <a16:creationId xmlns:a16="http://schemas.microsoft.com/office/drawing/2014/main" id="{792ACB49-9334-4339-BBCC-C90D4567EDA3}"/>
              </a:ext>
            </a:extLst>
          </p:cNvPr>
          <p:cNvGrpSpPr/>
          <p:nvPr userDrawn="1"/>
        </p:nvGrpSpPr>
        <p:grpSpPr>
          <a:xfrm>
            <a:off x="0" y="0"/>
            <a:ext cx="12192000" cy="1066799"/>
            <a:chOff x="0" y="0"/>
            <a:chExt cx="12192000" cy="1066799"/>
          </a:xfrm>
        </p:grpSpPr>
        <p:sp>
          <p:nvSpPr>
            <p:cNvPr id="14" name="Rectangle 13">
              <a:extLst>
                <a:ext uri="{FF2B5EF4-FFF2-40B4-BE49-F238E27FC236}">
                  <a16:creationId xmlns:a16="http://schemas.microsoft.com/office/drawing/2014/main" id="{792D0A3B-A51C-4EF3-99B1-E9C3D034726A}"/>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5" name="Picture 14">
              <a:extLst>
                <a:ext uri="{FF2B5EF4-FFF2-40B4-BE49-F238E27FC236}">
                  <a16:creationId xmlns:a16="http://schemas.microsoft.com/office/drawing/2014/main" id="{7F3166EE-038E-47F6-A683-7AA80DCC6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6" name="Date Placeholder 3">
            <a:extLst>
              <a:ext uri="{FF2B5EF4-FFF2-40B4-BE49-F238E27FC236}">
                <a16:creationId xmlns:a16="http://schemas.microsoft.com/office/drawing/2014/main" id="{2C0E2CBD-ADE9-42E0-B3A3-35051E244D99}"/>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20" name="Footer Placeholder 4">
            <a:extLst>
              <a:ext uri="{FF2B5EF4-FFF2-40B4-BE49-F238E27FC236}">
                <a16:creationId xmlns:a16="http://schemas.microsoft.com/office/drawing/2014/main" id="{FF9CD699-3ECC-4196-AE21-F41FB1D50EE3}"/>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5">
            <a:extLst>
              <a:ext uri="{FF2B5EF4-FFF2-40B4-BE49-F238E27FC236}">
                <a16:creationId xmlns:a16="http://schemas.microsoft.com/office/drawing/2014/main" id="{536DD4E6-F144-489B-87D1-49D487855C0C}"/>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2"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FBA06C13-4E5D-44F3-B94B-2617979F8A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7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FEF7-699E-4BE5-BF2B-9F15162FEAD5}"/>
              </a:ext>
            </a:extLst>
          </p:cNvPr>
          <p:cNvSpPr>
            <a:spLocks noGrp="1"/>
          </p:cNvSpPr>
          <p:nvPr>
            <p:ph type="title"/>
          </p:nvPr>
        </p:nvSpPr>
        <p:spPr>
          <a:xfrm>
            <a:off x="952500" y="1143000"/>
            <a:ext cx="10287000" cy="990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94BBDC-2DB6-4BAE-B187-C66F5D2F2F85}"/>
              </a:ext>
            </a:extLst>
          </p:cNvPr>
          <p:cNvSpPr>
            <a:spLocks noGrp="1"/>
          </p:cNvSpPr>
          <p:nvPr>
            <p:ph idx="1"/>
          </p:nvPr>
        </p:nvSpPr>
        <p:spPr>
          <a:xfrm>
            <a:off x="952500" y="2209800"/>
            <a:ext cx="10287000" cy="3986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D545AE7D-B839-47A2-8017-3D60B52799F7}"/>
              </a:ext>
            </a:extLst>
          </p:cNvPr>
          <p:cNvGrpSpPr/>
          <p:nvPr userDrawn="1"/>
        </p:nvGrpSpPr>
        <p:grpSpPr>
          <a:xfrm>
            <a:off x="0" y="0"/>
            <a:ext cx="12192000" cy="1066799"/>
            <a:chOff x="0" y="0"/>
            <a:chExt cx="12192000" cy="1066799"/>
          </a:xfrm>
        </p:grpSpPr>
        <p:sp>
          <p:nvSpPr>
            <p:cNvPr id="9" name="Rectangle 8">
              <a:extLst>
                <a:ext uri="{FF2B5EF4-FFF2-40B4-BE49-F238E27FC236}">
                  <a16:creationId xmlns:a16="http://schemas.microsoft.com/office/drawing/2014/main" id="{B2D57148-2D0D-4078-A8CC-3654AF3C2EBE}"/>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2" name="Picture 11">
              <a:extLst>
                <a:ext uri="{FF2B5EF4-FFF2-40B4-BE49-F238E27FC236}">
                  <a16:creationId xmlns:a16="http://schemas.microsoft.com/office/drawing/2014/main" id="{7A205574-6F55-4B35-8573-DA1379747E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3" name="Date Placeholder 3">
            <a:extLst>
              <a:ext uri="{FF2B5EF4-FFF2-40B4-BE49-F238E27FC236}">
                <a16:creationId xmlns:a16="http://schemas.microsoft.com/office/drawing/2014/main" id="{0C8DEEF3-A061-4C52-8B26-56BE73316954}"/>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14" name="Footer Placeholder 4">
            <a:extLst>
              <a:ext uri="{FF2B5EF4-FFF2-40B4-BE49-F238E27FC236}">
                <a16:creationId xmlns:a16="http://schemas.microsoft.com/office/drawing/2014/main" id="{DB9DC5E1-9758-42C4-97FD-605309E316E0}"/>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Slide Number Placeholder 5">
            <a:extLst>
              <a:ext uri="{FF2B5EF4-FFF2-40B4-BE49-F238E27FC236}">
                <a16:creationId xmlns:a16="http://schemas.microsoft.com/office/drawing/2014/main" id="{F10AFE1D-335E-4329-9224-E5F8EB5C3DAE}"/>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1026"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1FDF642A-0470-4502-994D-9C7DCF4540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584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6ED7-8422-406A-8760-129DD8FB7635}"/>
              </a:ext>
            </a:extLst>
          </p:cNvPr>
          <p:cNvSpPr>
            <a:spLocks noGrp="1"/>
          </p:cNvSpPr>
          <p:nvPr>
            <p:ph type="title" hasCustomPrompt="1"/>
          </p:nvPr>
        </p:nvSpPr>
        <p:spPr>
          <a:xfrm>
            <a:off x="952499" y="1143000"/>
            <a:ext cx="10286999" cy="990600"/>
          </a:xfrm>
        </p:spPr>
        <p:txBody>
          <a:bodyPr anchor="ctr">
            <a:normAutofit/>
          </a:bodyPr>
          <a:lstStyle>
            <a:lvl1pPr>
              <a:defRPr sz="5400">
                <a:solidFill>
                  <a:schemeClr val="tx1"/>
                </a:solidFill>
              </a:defRPr>
            </a:lvl1pPr>
          </a:lstStyle>
          <a:p>
            <a:r>
              <a:rPr lang="en-US" dirty="0"/>
              <a:t>Click to edit Master title style </a:t>
            </a:r>
          </a:p>
        </p:txBody>
      </p:sp>
      <p:sp>
        <p:nvSpPr>
          <p:cNvPr id="3" name="Text Placeholder 2">
            <a:extLst>
              <a:ext uri="{FF2B5EF4-FFF2-40B4-BE49-F238E27FC236}">
                <a16:creationId xmlns:a16="http://schemas.microsoft.com/office/drawing/2014/main" id="{0F907247-FBDC-45FD-851A-A9BD79DC201F}"/>
              </a:ext>
            </a:extLst>
          </p:cNvPr>
          <p:cNvSpPr>
            <a:spLocks noGrp="1"/>
          </p:cNvSpPr>
          <p:nvPr>
            <p:ph type="body" idx="1"/>
          </p:nvPr>
        </p:nvSpPr>
        <p:spPr>
          <a:xfrm>
            <a:off x="952500" y="2209800"/>
            <a:ext cx="10287000" cy="400050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1" name="Group 10">
            <a:extLst>
              <a:ext uri="{FF2B5EF4-FFF2-40B4-BE49-F238E27FC236}">
                <a16:creationId xmlns:a16="http://schemas.microsoft.com/office/drawing/2014/main" id="{42C26149-017D-4A20-AE52-D51265755135}"/>
              </a:ext>
            </a:extLst>
          </p:cNvPr>
          <p:cNvGrpSpPr/>
          <p:nvPr userDrawn="1"/>
        </p:nvGrpSpPr>
        <p:grpSpPr>
          <a:xfrm>
            <a:off x="0" y="0"/>
            <a:ext cx="12192000" cy="1066799"/>
            <a:chOff x="0" y="0"/>
            <a:chExt cx="12192000" cy="1066799"/>
          </a:xfrm>
        </p:grpSpPr>
        <p:sp>
          <p:nvSpPr>
            <p:cNvPr id="12" name="Rectangle 11">
              <a:extLst>
                <a:ext uri="{FF2B5EF4-FFF2-40B4-BE49-F238E27FC236}">
                  <a16:creationId xmlns:a16="http://schemas.microsoft.com/office/drawing/2014/main" id="{0E0BE064-0542-4793-A8D7-D34EB9A8CA1C}"/>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3" name="Picture 12">
              <a:extLst>
                <a:ext uri="{FF2B5EF4-FFF2-40B4-BE49-F238E27FC236}">
                  <a16:creationId xmlns:a16="http://schemas.microsoft.com/office/drawing/2014/main" id="{A72A4B96-A013-4048-AAB9-30D38DD7A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8" name="Date Placeholder 3">
            <a:extLst>
              <a:ext uri="{FF2B5EF4-FFF2-40B4-BE49-F238E27FC236}">
                <a16:creationId xmlns:a16="http://schemas.microsoft.com/office/drawing/2014/main" id="{34AC797F-7B80-4FDD-92EE-0235BC17E0A4}"/>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19" name="Footer Placeholder 4">
            <a:extLst>
              <a:ext uri="{FF2B5EF4-FFF2-40B4-BE49-F238E27FC236}">
                <a16:creationId xmlns:a16="http://schemas.microsoft.com/office/drawing/2014/main" id="{698D98A3-ACE9-483E-8D95-EAE1A464D2D8}"/>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Slide Number Placeholder 5">
            <a:extLst>
              <a:ext uri="{FF2B5EF4-FFF2-40B4-BE49-F238E27FC236}">
                <a16:creationId xmlns:a16="http://schemas.microsoft.com/office/drawing/2014/main" id="{23CE0C2D-FFFD-40A9-AEF4-C3D717681A74}"/>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1"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3CE72DC7-8262-4EBA-9EA3-7091C87159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189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6ED7-8422-406A-8760-129DD8FB7635}"/>
              </a:ext>
            </a:extLst>
          </p:cNvPr>
          <p:cNvSpPr>
            <a:spLocks noGrp="1"/>
          </p:cNvSpPr>
          <p:nvPr>
            <p:ph type="title" hasCustomPrompt="1"/>
          </p:nvPr>
        </p:nvSpPr>
        <p:spPr>
          <a:xfrm>
            <a:off x="952500" y="1143000"/>
            <a:ext cx="10287000" cy="990600"/>
          </a:xfrm>
        </p:spPr>
        <p:txBody>
          <a:bodyPr anchor="ctr">
            <a:normAutofit/>
          </a:bodyPr>
          <a:lstStyle>
            <a:lvl1pPr>
              <a:defRPr sz="5400">
                <a:solidFill>
                  <a:schemeClr val="tx1"/>
                </a:solidFill>
              </a:defRPr>
            </a:lvl1pPr>
          </a:lstStyle>
          <a:p>
            <a:r>
              <a:rPr lang="en-US" dirty="0"/>
              <a:t>Click to edit Master title style </a:t>
            </a:r>
          </a:p>
        </p:txBody>
      </p:sp>
      <p:sp>
        <p:nvSpPr>
          <p:cNvPr id="3" name="Text Placeholder 2">
            <a:extLst>
              <a:ext uri="{FF2B5EF4-FFF2-40B4-BE49-F238E27FC236}">
                <a16:creationId xmlns:a16="http://schemas.microsoft.com/office/drawing/2014/main" id="{0F907247-FBDC-45FD-851A-A9BD79DC201F}"/>
              </a:ext>
            </a:extLst>
          </p:cNvPr>
          <p:cNvSpPr>
            <a:spLocks noGrp="1"/>
          </p:cNvSpPr>
          <p:nvPr>
            <p:ph type="body" idx="1"/>
          </p:nvPr>
        </p:nvSpPr>
        <p:spPr>
          <a:xfrm>
            <a:off x="952500" y="2209801"/>
            <a:ext cx="10287000" cy="40005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1A68A26-1E0A-4316-8079-65F1543AEED7}"/>
              </a:ext>
            </a:extLst>
          </p:cNvPr>
          <p:cNvGrpSpPr/>
          <p:nvPr userDrawn="1"/>
        </p:nvGrpSpPr>
        <p:grpSpPr>
          <a:xfrm>
            <a:off x="0" y="0"/>
            <a:ext cx="12192000" cy="1066799"/>
            <a:chOff x="0" y="0"/>
            <a:chExt cx="12192000" cy="1066799"/>
          </a:xfrm>
        </p:grpSpPr>
        <p:sp>
          <p:nvSpPr>
            <p:cNvPr id="13" name="Rectangle 12">
              <a:extLst>
                <a:ext uri="{FF2B5EF4-FFF2-40B4-BE49-F238E27FC236}">
                  <a16:creationId xmlns:a16="http://schemas.microsoft.com/office/drawing/2014/main" id="{B909C527-743E-4810-B42F-3FE5585153A4}"/>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16">
              <a:extLst>
                <a:ext uri="{FF2B5EF4-FFF2-40B4-BE49-F238E27FC236}">
                  <a16:creationId xmlns:a16="http://schemas.microsoft.com/office/drawing/2014/main" id="{9117623E-7AFD-4DD3-B60F-DE0EF21C3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8" name="Date Placeholder 3">
            <a:extLst>
              <a:ext uri="{FF2B5EF4-FFF2-40B4-BE49-F238E27FC236}">
                <a16:creationId xmlns:a16="http://schemas.microsoft.com/office/drawing/2014/main" id="{AAACF640-E492-4C25-807C-945A77A3781F}"/>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19" name="Footer Placeholder 4">
            <a:extLst>
              <a:ext uri="{FF2B5EF4-FFF2-40B4-BE49-F238E27FC236}">
                <a16:creationId xmlns:a16="http://schemas.microsoft.com/office/drawing/2014/main" id="{10762154-5855-42B9-932A-FE6571F07F4B}"/>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Slide Number Placeholder 5">
            <a:extLst>
              <a:ext uri="{FF2B5EF4-FFF2-40B4-BE49-F238E27FC236}">
                <a16:creationId xmlns:a16="http://schemas.microsoft.com/office/drawing/2014/main" id="{3A5FFB02-0AA8-4318-A8FC-72FC30C7DB11}"/>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1"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84ABC861-A528-4DB3-8A45-55DEE123BD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1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0449-B8DD-4423-A81D-3CAF7E71FDEC}"/>
              </a:ext>
            </a:extLst>
          </p:cNvPr>
          <p:cNvSpPr>
            <a:spLocks noGrp="1"/>
          </p:cNvSpPr>
          <p:nvPr>
            <p:ph type="title"/>
          </p:nvPr>
        </p:nvSpPr>
        <p:spPr>
          <a:xfrm>
            <a:off x="952498" y="1158499"/>
            <a:ext cx="10287001" cy="95294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B94DFC1-87E4-407F-AA9D-E709C1160A1E}"/>
              </a:ext>
            </a:extLst>
          </p:cNvPr>
          <p:cNvSpPr>
            <a:spLocks noGrp="1"/>
          </p:cNvSpPr>
          <p:nvPr>
            <p:ph sz="half" idx="1"/>
          </p:nvPr>
        </p:nvSpPr>
        <p:spPr>
          <a:xfrm>
            <a:off x="952500" y="2209800"/>
            <a:ext cx="5067300" cy="3967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46785AF-D610-4539-9DFD-C38D8BA5E8D6}"/>
              </a:ext>
            </a:extLst>
          </p:cNvPr>
          <p:cNvSpPr>
            <a:spLocks noGrp="1"/>
          </p:cNvSpPr>
          <p:nvPr>
            <p:ph sz="half" idx="2"/>
          </p:nvPr>
        </p:nvSpPr>
        <p:spPr>
          <a:xfrm>
            <a:off x="6172200" y="2209799"/>
            <a:ext cx="5067300" cy="396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F13D47E3-5B24-4586-AE18-B85B26D67D83}"/>
              </a:ext>
            </a:extLst>
          </p:cNvPr>
          <p:cNvGrpSpPr/>
          <p:nvPr userDrawn="1"/>
        </p:nvGrpSpPr>
        <p:grpSpPr>
          <a:xfrm>
            <a:off x="0" y="0"/>
            <a:ext cx="12192000" cy="1066799"/>
            <a:chOff x="0" y="0"/>
            <a:chExt cx="12192000" cy="1066799"/>
          </a:xfrm>
        </p:grpSpPr>
        <p:sp>
          <p:nvSpPr>
            <p:cNvPr id="17" name="Rectangle 16">
              <a:extLst>
                <a:ext uri="{FF2B5EF4-FFF2-40B4-BE49-F238E27FC236}">
                  <a16:creationId xmlns:a16="http://schemas.microsoft.com/office/drawing/2014/main" id="{4FF7FFDF-FE5E-4E43-A1B6-8EB9728AF193}"/>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Picture 17">
              <a:extLst>
                <a:ext uri="{FF2B5EF4-FFF2-40B4-BE49-F238E27FC236}">
                  <a16:creationId xmlns:a16="http://schemas.microsoft.com/office/drawing/2014/main" id="{B16F193B-2C26-412C-BADB-2FA9BF305B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9" name="Date Placeholder 3">
            <a:extLst>
              <a:ext uri="{FF2B5EF4-FFF2-40B4-BE49-F238E27FC236}">
                <a16:creationId xmlns:a16="http://schemas.microsoft.com/office/drawing/2014/main" id="{5F237565-FEF9-4985-AB28-C929349AA178}"/>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20" name="Footer Placeholder 4">
            <a:extLst>
              <a:ext uri="{FF2B5EF4-FFF2-40B4-BE49-F238E27FC236}">
                <a16:creationId xmlns:a16="http://schemas.microsoft.com/office/drawing/2014/main" id="{E1EF169A-1B40-46ED-B9C4-377A9A82CD16}"/>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5">
            <a:extLst>
              <a:ext uri="{FF2B5EF4-FFF2-40B4-BE49-F238E27FC236}">
                <a16:creationId xmlns:a16="http://schemas.microsoft.com/office/drawing/2014/main" id="{82883978-C3C0-4724-9C50-C9E0D5DF1669}"/>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2"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8476F019-C6BE-43FF-861B-D490600949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CDB8-CD95-497B-9305-019D4A26FCE7}"/>
              </a:ext>
            </a:extLst>
          </p:cNvPr>
          <p:cNvSpPr>
            <a:spLocks noGrp="1"/>
          </p:cNvSpPr>
          <p:nvPr>
            <p:ph type="title"/>
          </p:nvPr>
        </p:nvSpPr>
        <p:spPr>
          <a:xfrm>
            <a:off x="952500" y="1143000"/>
            <a:ext cx="10309225" cy="9906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B908418-BE4B-4C77-8D82-17CBF3CDA9C9}"/>
              </a:ext>
            </a:extLst>
          </p:cNvPr>
          <p:cNvSpPr>
            <a:spLocks noGrp="1"/>
          </p:cNvSpPr>
          <p:nvPr>
            <p:ph type="body" idx="1"/>
          </p:nvPr>
        </p:nvSpPr>
        <p:spPr>
          <a:xfrm>
            <a:off x="930275" y="2209801"/>
            <a:ext cx="5067300"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CB851-54BC-47B2-AC79-4213B9C319F9}"/>
              </a:ext>
            </a:extLst>
          </p:cNvPr>
          <p:cNvSpPr>
            <a:spLocks noGrp="1"/>
          </p:cNvSpPr>
          <p:nvPr>
            <p:ph sz="half" idx="2"/>
          </p:nvPr>
        </p:nvSpPr>
        <p:spPr>
          <a:xfrm>
            <a:off x="952500" y="2857502"/>
            <a:ext cx="5045075" cy="3332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8626012-F7E3-42B6-A8B0-C042DB7440AD}"/>
              </a:ext>
            </a:extLst>
          </p:cNvPr>
          <p:cNvSpPr>
            <a:spLocks noGrp="1"/>
          </p:cNvSpPr>
          <p:nvPr>
            <p:ph type="body" sz="quarter" idx="3"/>
          </p:nvPr>
        </p:nvSpPr>
        <p:spPr>
          <a:xfrm>
            <a:off x="6172200" y="2232860"/>
            <a:ext cx="5067300"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F56EF-DFB6-45BF-A0C2-B07C02287A7B}"/>
              </a:ext>
            </a:extLst>
          </p:cNvPr>
          <p:cNvSpPr>
            <a:spLocks noGrp="1"/>
          </p:cNvSpPr>
          <p:nvPr>
            <p:ph sz="quarter" idx="4"/>
          </p:nvPr>
        </p:nvSpPr>
        <p:spPr>
          <a:xfrm>
            <a:off x="6172200" y="2857500"/>
            <a:ext cx="5067300" cy="333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BE85AF72-85E8-4DD9-ABAE-470C1A964472}"/>
              </a:ext>
            </a:extLst>
          </p:cNvPr>
          <p:cNvGrpSpPr/>
          <p:nvPr userDrawn="1"/>
        </p:nvGrpSpPr>
        <p:grpSpPr>
          <a:xfrm>
            <a:off x="0" y="0"/>
            <a:ext cx="12192000" cy="1066799"/>
            <a:chOff x="0" y="0"/>
            <a:chExt cx="12192000" cy="1066799"/>
          </a:xfrm>
        </p:grpSpPr>
        <p:sp>
          <p:nvSpPr>
            <p:cNvPr id="19" name="Rectangle 18">
              <a:extLst>
                <a:ext uri="{FF2B5EF4-FFF2-40B4-BE49-F238E27FC236}">
                  <a16:creationId xmlns:a16="http://schemas.microsoft.com/office/drawing/2014/main" id="{1DE7ECD6-84B7-426B-9900-E23CD1A1BECC}"/>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0" name="Picture 19">
              <a:extLst>
                <a:ext uri="{FF2B5EF4-FFF2-40B4-BE49-F238E27FC236}">
                  <a16:creationId xmlns:a16="http://schemas.microsoft.com/office/drawing/2014/main" id="{1EC73AC5-EE00-4BF4-91EB-F6559AC57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21" name="Date Placeholder 3">
            <a:extLst>
              <a:ext uri="{FF2B5EF4-FFF2-40B4-BE49-F238E27FC236}">
                <a16:creationId xmlns:a16="http://schemas.microsoft.com/office/drawing/2014/main" id="{8B2D9E9A-1FC7-4907-9C19-A6CCFC82C9FF}"/>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22" name="Footer Placeholder 4">
            <a:extLst>
              <a:ext uri="{FF2B5EF4-FFF2-40B4-BE49-F238E27FC236}">
                <a16:creationId xmlns:a16="http://schemas.microsoft.com/office/drawing/2014/main" id="{560878CD-7FAC-4CEF-92CB-05FC65FC916F}"/>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Slide Number Placeholder 5">
            <a:extLst>
              <a:ext uri="{FF2B5EF4-FFF2-40B4-BE49-F238E27FC236}">
                <a16:creationId xmlns:a16="http://schemas.microsoft.com/office/drawing/2014/main" id="{EE5548EC-8E44-4425-91C0-06DFDE80E991}"/>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4"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1A3DA8E3-F6A9-4ECB-AF56-5D15E57C0D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70259"/>
      </p:ext>
    </p:extLst>
  </p:cSld>
  <p:clrMapOvr>
    <a:masterClrMapping/>
  </p:clrMapOvr>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B974-1D2F-4D97-9594-4A1D1659798D}"/>
              </a:ext>
            </a:extLst>
          </p:cNvPr>
          <p:cNvSpPr>
            <a:spLocks noGrp="1"/>
          </p:cNvSpPr>
          <p:nvPr>
            <p:ph type="title"/>
          </p:nvPr>
        </p:nvSpPr>
        <p:spPr/>
        <p:txBody>
          <a:bodyPr/>
          <a:lstStyle/>
          <a:p>
            <a:r>
              <a:rPr lang="en-US"/>
              <a:t>Click to edit Master title style</a:t>
            </a:r>
          </a:p>
        </p:txBody>
      </p:sp>
      <p:grpSp>
        <p:nvGrpSpPr>
          <p:cNvPr id="10" name="Group 9">
            <a:extLst>
              <a:ext uri="{FF2B5EF4-FFF2-40B4-BE49-F238E27FC236}">
                <a16:creationId xmlns:a16="http://schemas.microsoft.com/office/drawing/2014/main" id="{35C23A25-F243-4A4D-BC1B-1EBAEA5EABA3}"/>
              </a:ext>
            </a:extLst>
          </p:cNvPr>
          <p:cNvGrpSpPr/>
          <p:nvPr userDrawn="1"/>
        </p:nvGrpSpPr>
        <p:grpSpPr>
          <a:xfrm>
            <a:off x="0" y="0"/>
            <a:ext cx="12192000" cy="1066799"/>
            <a:chOff x="0" y="0"/>
            <a:chExt cx="12192000" cy="1066799"/>
          </a:xfrm>
        </p:grpSpPr>
        <p:sp>
          <p:nvSpPr>
            <p:cNvPr id="15" name="Rectangle 14">
              <a:extLst>
                <a:ext uri="{FF2B5EF4-FFF2-40B4-BE49-F238E27FC236}">
                  <a16:creationId xmlns:a16="http://schemas.microsoft.com/office/drawing/2014/main" id="{B59A93B3-D0B7-42C8-B1C8-A300C7F574ED}"/>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650A060E-8FC4-4EEE-A91F-2EFF19BA7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7" name="Date Placeholder 3">
            <a:extLst>
              <a:ext uri="{FF2B5EF4-FFF2-40B4-BE49-F238E27FC236}">
                <a16:creationId xmlns:a16="http://schemas.microsoft.com/office/drawing/2014/main" id="{7FF33448-E4AD-46A2-B865-37061287F366}"/>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18" name="Footer Placeholder 4">
            <a:extLst>
              <a:ext uri="{FF2B5EF4-FFF2-40B4-BE49-F238E27FC236}">
                <a16:creationId xmlns:a16="http://schemas.microsoft.com/office/drawing/2014/main" id="{08E7C90E-3016-4AD7-B15B-DB9BF9242941}"/>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Slide Number Placeholder 5">
            <a:extLst>
              <a:ext uri="{FF2B5EF4-FFF2-40B4-BE49-F238E27FC236}">
                <a16:creationId xmlns:a16="http://schemas.microsoft.com/office/drawing/2014/main" id="{D4384DD3-DF9D-4DE9-9D02-B150B95B53CA}"/>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0"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AECA65E0-F276-46B9-9C61-601EC63C83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1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98C2CF-5856-4F4B-9AC6-21592F334479}"/>
              </a:ext>
            </a:extLst>
          </p:cNvPr>
          <p:cNvGrpSpPr/>
          <p:nvPr userDrawn="1"/>
        </p:nvGrpSpPr>
        <p:grpSpPr>
          <a:xfrm>
            <a:off x="0" y="0"/>
            <a:ext cx="12192000" cy="1066799"/>
            <a:chOff x="0" y="0"/>
            <a:chExt cx="12192000" cy="1066799"/>
          </a:xfrm>
        </p:grpSpPr>
        <p:sp>
          <p:nvSpPr>
            <p:cNvPr id="14" name="Rectangle 13">
              <a:extLst>
                <a:ext uri="{FF2B5EF4-FFF2-40B4-BE49-F238E27FC236}">
                  <a16:creationId xmlns:a16="http://schemas.microsoft.com/office/drawing/2014/main" id="{581EEDD8-855D-485D-AE84-526D21EC35F4}"/>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5" name="Picture 14">
              <a:extLst>
                <a:ext uri="{FF2B5EF4-FFF2-40B4-BE49-F238E27FC236}">
                  <a16:creationId xmlns:a16="http://schemas.microsoft.com/office/drawing/2014/main" id="{71588803-3EF4-4CE2-A3B2-7E4C64AB80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6" name="Date Placeholder 3">
            <a:extLst>
              <a:ext uri="{FF2B5EF4-FFF2-40B4-BE49-F238E27FC236}">
                <a16:creationId xmlns:a16="http://schemas.microsoft.com/office/drawing/2014/main" id="{6CB0FCD7-188A-4C13-BCEB-234EBFCE6328}"/>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17" name="Footer Placeholder 4">
            <a:extLst>
              <a:ext uri="{FF2B5EF4-FFF2-40B4-BE49-F238E27FC236}">
                <a16:creationId xmlns:a16="http://schemas.microsoft.com/office/drawing/2014/main" id="{86B317F7-3F54-43AF-9B1E-66AC7FFE2FF2}"/>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Slide Number Placeholder 5">
            <a:extLst>
              <a:ext uri="{FF2B5EF4-FFF2-40B4-BE49-F238E27FC236}">
                <a16:creationId xmlns:a16="http://schemas.microsoft.com/office/drawing/2014/main" id="{63624361-AE4C-403A-A01C-598EF9AD1997}"/>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19"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808BB132-0084-4280-BAE7-F5BA20A791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6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D61B-7F08-430E-9509-FE74C61BE5F1}"/>
              </a:ext>
            </a:extLst>
          </p:cNvPr>
          <p:cNvSpPr>
            <a:spLocks noGrp="1"/>
          </p:cNvSpPr>
          <p:nvPr>
            <p:ph type="title"/>
          </p:nvPr>
        </p:nvSpPr>
        <p:spPr>
          <a:xfrm>
            <a:off x="952500" y="1143000"/>
            <a:ext cx="3266339" cy="990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1ADF25-0C99-4A92-823D-98AD935A4377}"/>
              </a:ext>
            </a:extLst>
          </p:cNvPr>
          <p:cNvSpPr>
            <a:spLocks noGrp="1"/>
          </p:cNvSpPr>
          <p:nvPr>
            <p:ph idx="1"/>
          </p:nvPr>
        </p:nvSpPr>
        <p:spPr>
          <a:xfrm>
            <a:off x="4350674" y="1143000"/>
            <a:ext cx="5669626" cy="5067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6E6CA3C-FB31-4731-84F0-CA26B1B67488}"/>
              </a:ext>
            </a:extLst>
          </p:cNvPr>
          <p:cNvSpPr>
            <a:spLocks noGrp="1"/>
          </p:cNvSpPr>
          <p:nvPr>
            <p:ph type="body" sz="half" idx="2"/>
          </p:nvPr>
        </p:nvSpPr>
        <p:spPr>
          <a:xfrm>
            <a:off x="952500" y="2209800"/>
            <a:ext cx="3266339" cy="40004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2" name="Group 11">
            <a:extLst>
              <a:ext uri="{FF2B5EF4-FFF2-40B4-BE49-F238E27FC236}">
                <a16:creationId xmlns:a16="http://schemas.microsoft.com/office/drawing/2014/main" id="{82441E62-2136-4201-94B0-D26D5931FE7F}"/>
              </a:ext>
            </a:extLst>
          </p:cNvPr>
          <p:cNvGrpSpPr/>
          <p:nvPr userDrawn="1"/>
        </p:nvGrpSpPr>
        <p:grpSpPr>
          <a:xfrm>
            <a:off x="0" y="0"/>
            <a:ext cx="12192000" cy="1066799"/>
            <a:chOff x="0" y="0"/>
            <a:chExt cx="12192000" cy="1066799"/>
          </a:xfrm>
        </p:grpSpPr>
        <p:sp>
          <p:nvSpPr>
            <p:cNvPr id="17" name="Rectangle 16">
              <a:extLst>
                <a:ext uri="{FF2B5EF4-FFF2-40B4-BE49-F238E27FC236}">
                  <a16:creationId xmlns:a16="http://schemas.microsoft.com/office/drawing/2014/main" id="{7969BFBC-4160-4261-9C24-311B8740EA8A}"/>
                </a:ext>
              </a:extLst>
            </p:cNvPr>
            <p:cNvSpPr/>
            <p:nvPr userDrawn="1"/>
          </p:nvSpPr>
          <p:spPr>
            <a:xfrm>
              <a:off x="0" y="0"/>
              <a:ext cx="12192000" cy="1066799"/>
            </a:xfrm>
            <a:prstGeom prst="rect">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Picture 17">
              <a:extLst>
                <a:ext uri="{FF2B5EF4-FFF2-40B4-BE49-F238E27FC236}">
                  <a16:creationId xmlns:a16="http://schemas.microsoft.com/office/drawing/2014/main" id="{38FB79A6-D72B-4AFB-8FC7-26AC7503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890" y="155244"/>
              <a:ext cx="1272900" cy="731365"/>
            </a:xfrm>
            <a:prstGeom prst="rect">
              <a:avLst/>
            </a:prstGeom>
          </p:spPr>
        </p:pic>
      </p:grpSp>
      <p:sp>
        <p:nvSpPr>
          <p:cNvPr id="19" name="Date Placeholder 3">
            <a:extLst>
              <a:ext uri="{FF2B5EF4-FFF2-40B4-BE49-F238E27FC236}">
                <a16:creationId xmlns:a16="http://schemas.microsoft.com/office/drawing/2014/main" id="{50C46034-2111-42CF-9F4C-CF1497629E15}"/>
              </a:ext>
            </a:extLst>
          </p:cNvPr>
          <p:cNvSpPr>
            <a:spLocks noGrp="1"/>
          </p:cNvSpPr>
          <p:nvPr userDrawn="1"/>
        </p:nvSpPr>
        <p:spPr>
          <a:xfrm>
            <a:off x="9384258" y="6389736"/>
            <a:ext cx="1827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F0AFF-9DF7-481F-B4EE-D85D58B929A9}" type="datetime4">
              <a:rPr lang="en-US" sz="1400" smtClean="0"/>
              <a:pPr/>
              <a:t>April 20, 2021</a:t>
            </a:fld>
            <a:endParaRPr lang="en-US" sz="1400" dirty="0"/>
          </a:p>
        </p:txBody>
      </p:sp>
      <p:sp>
        <p:nvSpPr>
          <p:cNvPr id="20" name="Footer Placeholder 4">
            <a:extLst>
              <a:ext uri="{FF2B5EF4-FFF2-40B4-BE49-F238E27FC236}">
                <a16:creationId xmlns:a16="http://schemas.microsoft.com/office/drawing/2014/main" id="{C8ED219D-0FB0-4127-AEA3-407493475476}"/>
              </a:ext>
            </a:extLst>
          </p:cNvPr>
          <p:cNvSpPr>
            <a:spLocks noGrp="1"/>
          </p:cNvSpPr>
          <p:nvPr userDrawn="1"/>
        </p:nvSpPr>
        <p:spPr>
          <a:xfrm>
            <a:off x="1142032" y="6351636"/>
            <a:ext cx="82422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Slide Number Placeholder 5">
            <a:extLst>
              <a:ext uri="{FF2B5EF4-FFF2-40B4-BE49-F238E27FC236}">
                <a16:creationId xmlns:a16="http://schemas.microsoft.com/office/drawing/2014/main" id="{75C8385B-5CBB-4E71-8EDD-EBCA310284BE}"/>
              </a:ext>
            </a:extLst>
          </p:cNvPr>
          <p:cNvSpPr txBox="1">
            <a:spLocks/>
          </p:cNvSpPr>
          <p:nvPr userDrawn="1"/>
        </p:nvSpPr>
        <p:spPr>
          <a:xfrm>
            <a:off x="11222582" y="6351636"/>
            <a:ext cx="855118"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a:t>
            </a:r>
            <a:fld id="{40E76DEB-1B3C-4C8C-82F1-EF264E3E8098}" type="slidenum">
              <a:rPr lang="en-US" sz="1400" smtClean="0">
                <a:solidFill>
                  <a:schemeClr val="tx1"/>
                </a:solidFill>
              </a:rPr>
              <a:pPr algn="l"/>
              <a:t>‹#›</a:t>
            </a:fld>
            <a:r>
              <a:rPr lang="en-US" dirty="0">
                <a:solidFill>
                  <a:schemeClr val="tx1"/>
                </a:solidFill>
              </a:rPr>
              <a:t> </a:t>
            </a:r>
          </a:p>
        </p:txBody>
      </p:sp>
      <p:pic>
        <p:nvPicPr>
          <p:cNvPr id="22" name="Picture 2" descr="https://lh3.googleusercontent.com/JBnCRLGxs8YDG0osDS0cDW_F3ADIssXnAiyAOzqvCHqRFWvgEM_5E4se5i5bfzPsEAWWV7HpJJDTcsr10NQ0dgVXZbuxqQM-blajVCZBUqUNZdHF-wE1wCFzJkEWPq0rUYZRDQhg">
            <a:extLst>
              <a:ext uri="{FF2B5EF4-FFF2-40B4-BE49-F238E27FC236}">
                <a16:creationId xmlns:a16="http://schemas.microsoft.com/office/drawing/2014/main" id="{85EC3A46-0D96-48F8-89C2-9C471F368F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962" y="604759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685DD-C70E-4DC8-A0C2-1E8A8EB8934C}"/>
              </a:ext>
            </a:extLst>
          </p:cNvPr>
          <p:cNvSpPr>
            <a:spLocks noGrp="1"/>
          </p:cNvSpPr>
          <p:nvPr>
            <p:ph type="title"/>
          </p:nvPr>
        </p:nvSpPr>
        <p:spPr>
          <a:xfrm>
            <a:off x="952498" y="1158499"/>
            <a:ext cx="10287001" cy="952948"/>
          </a:xfrm>
          <a:prstGeom prst="rect">
            <a:avLst/>
          </a:prstGeom>
        </p:spPr>
        <p:txBody>
          <a:bodyPr vert="horz" lIns="91440" tIns="45720" rIns="91440" bIns="45720" rtlCol="0" anchor="b">
            <a:normAutofit/>
          </a:bodyPr>
          <a:lstStyle/>
          <a:p>
            <a:r>
              <a:rPr lang="en-US" dirty="0"/>
              <a:t>Click to edit Master title </a:t>
            </a:r>
          </a:p>
        </p:txBody>
      </p:sp>
      <p:sp>
        <p:nvSpPr>
          <p:cNvPr id="3" name="Text Placeholder 2">
            <a:extLst>
              <a:ext uri="{FF2B5EF4-FFF2-40B4-BE49-F238E27FC236}">
                <a16:creationId xmlns:a16="http://schemas.microsoft.com/office/drawing/2014/main" id="{57E4D417-F0AB-47EF-BDD5-181FAA99A137}"/>
              </a:ext>
            </a:extLst>
          </p:cNvPr>
          <p:cNvSpPr>
            <a:spLocks noGrp="1"/>
          </p:cNvSpPr>
          <p:nvPr>
            <p:ph type="body" idx="1"/>
          </p:nvPr>
        </p:nvSpPr>
        <p:spPr>
          <a:xfrm>
            <a:off x="952500" y="2209800"/>
            <a:ext cx="10287000" cy="3986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44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19113"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92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096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 userDrawn="1">
          <p15:clr>
            <a:srgbClr val="F26B43"/>
          </p15:clr>
        </p15:guide>
        <p15:guide id="3" orient="horz" pos="3984" userDrawn="1">
          <p15:clr>
            <a:srgbClr val="F26B43"/>
          </p15:clr>
        </p15:guide>
        <p15:guide id="5" pos="7464" userDrawn="1">
          <p15:clr>
            <a:srgbClr val="F26B43"/>
          </p15:clr>
        </p15:guide>
        <p15:guide id="6" pos="168" userDrawn="1">
          <p15:clr>
            <a:srgbClr val="F26B43"/>
          </p15:clr>
        </p15:guide>
        <p15:guide id="7" orient="horz" pos="720" userDrawn="1">
          <p15:clr>
            <a:srgbClr val="9FCC3B"/>
          </p15:clr>
        </p15:guide>
        <p15:guide id="9" pos="7608" userDrawn="1">
          <p15:clr>
            <a:srgbClr val="F26B43"/>
          </p15:clr>
        </p15:guide>
        <p15:guide id="10" orient="horz" pos="72" userDrawn="1">
          <p15:clr>
            <a:srgbClr val="F26B43"/>
          </p15:clr>
        </p15:guide>
        <p15:guide id="12" pos="6312" userDrawn="1">
          <p15:clr>
            <a:srgbClr val="F26B43"/>
          </p15:clr>
        </p15:guide>
        <p15:guide id="13" orient="horz" pos="4248" userDrawn="1">
          <p15:clr>
            <a:srgbClr val="F26B43"/>
          </p15:clr>
        </p15:guide>
        <p15:guide id="14" pos="7080" userDrawn="1">
          <p15:clr>
            <a:srgbClr val="9FCC3B"/>
          </p15:clr>
        </p15:guide>
        <p15:guide id="15" pos="600" userDrawn="1">
          <p15:clr>
            <a:srgbClr val="9FCC3B"/>
          </p15:clr>
        </p15:guide>
        <p15:guide id="16" orient="horz" pos="1392" userDrawn="1">
          <p15:clr>
            <a:srgbClr val="9FCC3B"/>
          </p15:clr>
        </p15:guide>
        <p15:guide id="17" orient="horz" pos="1344"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19C0-A660-42C9-B157-09A8EEB3CC0F}"/>
              </a:ext>
            </a:extLst>
          </p:cNvPr>
          <p:cNvSpPr>
            <a:spLocks noGrp="1"/>
          </p:cNvSpPr>
          <p:nvPr>
            <p:ph type="ctrTitle"/>
          </p:nvPr>
        </p:nvSpPr>
        <p:spPr/>
        <p:txBody>
          <a:bodyPr>
            <a:normAutofit/>
          </a:bodyPr>
          <a:lstStyle/>
          <a:p>
            <a:r>
              <a:rPr lang="en-US" dirty="0"/>
              <a:t>SHARE Initiative Introduction</a:t>
            </a:r>
          </a:p>
        </p:txBody>
      </p:sp>
      <p:sp>
        <p:nvSpPr>
          <p:cNvPr id="3" name="Subtitle 2">
            <a:extLst>
              <a:ext uri="{FF2B5EF4-FFF2-40B4-BE49-F238E27FC236}">
                <a16:creationId xmlns:a16="http://schemas.microsoft.com/office/drawing/2014/main" id="{CC9835D8-B84B-4412-8548-25BCE6F23787}"/>
              </a:ext>
            </a:extLst>
          </p:cNvPr>
          <p:cNvSpPr>
            <a:spLocks noGrp="1"/>
          </p:cNvSpPr>
          <p:nvPr>
            <p:ph type="subTitle" idx="1"/>
          </p:nvPr>
        </p:nvSpPr>
        <p:spPr/>
        <p:txBody>
          <a:bodyPr/>
          <a:lstStyle/>
          <a:p>
            <a:r>
              <a:rPr lang="en-US" dirty="0"/>
              <a:t>CEO Quarterly Report</a:t>
            </a:r>
          </a:p>
          <a:p>
            <a:r>
              <a:rPr lang="en-US" dirty="0"/>
              <a:t>April 2021</a:t>
            </a:r>
          </a:p>
        </p:txBody>
      </p:sp>
    </p:spTree>
    <p:extLst>
      <p:ext uri="{BB962C8B-B14F-4D97-AF65-F5344CB8AC3E}">
        <p14:creationId xmlns:p14="http://schemas.microsoft.com/office/powerpoint/2010/main" val="401576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CD6B-3498-4059-8F78-F9089D88957A}"/>
              </a:ext>
            </a:extLst>
          </p:cNvPr>
          <p:cNvSpPr>
            <a:spLocks noGrp="1"/>
          </p:cNvSpPr>
          <p:nvPr>
            <p:ph type="title"/>
          </p:nvPr>
        </p:nvSpPr>
        <p:spPr>
          <a:xfrm>
            <a:off x="281940" y="0"/>
            <a:ext cx="10287000" cy="990600"/>
          </a:xfrm>
        </p:spPr>
        <p:txBody>
          <a:bodyPr anchor="b">
            <a:normAutofit/>
          </a:bodyPr>
          <a:lstStyle/>
          <a:p>
            <a:r>
              <a:rPr lang="en-US" sz="3100" dirty="0"/>
              <a:t>Challenges We Face When Working to Address </a:t>
            </a:r>
            <a:r>
              <a:rPr lang="en-US" sz="3100" dirty="0" err="1"/>
              <a:t>SDoH</a:t>
            </a:r>
            <a:endParaRPr lang="en-US" sz="3100" dirty="0"/>
          </a:p>
        </p:txBody>
      </p:sp>
      <p:graphicFrame>
        <p:nvGraphicFramePr>
          <p:cNvPr id="5" name="Content Placeholder 2">
            <a:extLst>
              <a:ext uri="{FF2B5EF4-FFF2-40B4-BE49-F238E27FC236}">
                <a16:creationId xmlns:a16="http://schemas.microsoft.com/office/drawing/2014/main" id="{79A7A10A-E5D8-41AC-97E9-15C3E76C35CF}"/>
              </a:ext>
            </a:extLst>
          </p:cNvPr>
          <p:cNvGraphicFramePr>
            <a:graphicFrameLocks noGrp="1"/>
          </p:cNvGraphicFramePr>
          <p:nvPr>
            <p:ph idx="1"/>
          </p:nvPr>
        </p:nvGraphicFramePr>
        <p:xfrm>
          <a:off x="640080" y="1483360"/>
          <a:ext cx="1086104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52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BAA04-8668-491C-9C3C-747166F3C127}"/>
              </a:ext>
            </a:extLst>
          </p:cNvPr>
          <p:cNvSpPr txBox="1"/>
          <p:nvPr/>
        </p:nvSpPr>
        <p:spPr>
          <a:xfrm flipH="1">
            <a:off x="2402839" y="6212841"/>
            <a:ext cx="7889241" cy="523220"/>
          </a:xfrm>
          <a:prstGeom prst="rect">
            <a:avLst/>
          </a:prstGeom>
          <a:noFill/>
        </p:spPr>
        <p:txBody>
          <a:bodyPr wrap="square" rtlCol="0">
            <a:spAutoFit/>
          </a:bodyPr>
          <a:lstStyle/>
          <a:p>
            <a:r>
              <a:rPr lang="en-US" sz="1400" dirty="0"/>
              <a:t>Source:  Oregon Health Leadership Council working definition of a Community Information Exchange</a:t>
            </a:r>
          </a:p>
        </p:txBody>
      </p:sp>
      <p:pic>
        <p:nvPicPr>
          <p:cNvPr id="2" name="Picture 1">
            <a:extLst>
              <a:ext uri="{FF2B5EF4-FFF2-40B4-BE49-F238E27FC236}">
                <a16:creationId xmlns:a16="http://schemas.microsoft.com/office/drawing/2014/main" id="{32988D86-D93B-47DF-AEA9-3D73CAD3E4B9}"/>
              </a:ext>
            </a:extLst>
          </p:cNvPr>
          <p:cNvPicPr>
            <a:picLocks noChangeAspect="1"/>
          </p:cNvPicPr>
          <p:nvPr/>
        </p:nvPicPr>
        <p:blipFill>
          <a:blip r:embed="rId2"/>
          <a:stretch>
            <a:fillRect/>
          </a:stretch>
        </p:blipFill>
        <p:spPr>
          <a:xfrm>
            <a:off x="3707258" y="1219007"/>
            <a:ext cx="4777483" cy="4419985"/>
          </a:xfrm>
          <a:prstGeom prst="rect">
            <a:avLst/>
          </a:prstGeom>
        </p:spPr>
      </p:pic>
    </p:spTree>
    <p:extLst>
      <p:ext uri="{BB962C8B-B14F-4D97-AF65-F5344CB8AC3E}">
        <p14:creationId xmlns:p14="http://schemas.microsoft.com/office/powerpoint/2010/main" val="184052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12C8A-D809-4FA6-8725-278DA4C79544}"/>
              </a:ext>
            </a:extLst>
          </p:cNvPr>
          <p:cNvPicPr>
            <a:picLocks noChangeAspect="1"/>
          </p:cNvPicPr>
          <p:nvPr/>
        </p:nvPicPr>
        <p:blipFill>
          <a:blip r:embed="rId2"/>
          <a:stretch>
            <a:fillRect/>
          </a:stretch>
        </p:blipFill>
        <p:spPr>
          <a:xfrm>
            <a:off x="1524000" y="1062975"/>
            <a:ext cx="9144000" cy="5067610"/>
          </a:xfrm>
          <a:prstGeom prst="rect">
            <a:avLst/>
          </a:prstGeom>
        </p:spPr>
      </p:pic>
    </p:spTree>
    <p:extLst>
      <p:ext uri="{BB962C8B-B14F-4D97-AF65-F5344CB8AC3E}">
        <p14:creationId xmlns:p14="http://schemas.microsoft.com/office/powerpoint/2010/main" val="36346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A5FBF-D89B-44CF-9294-A262A144F49C}"/>
              </a:ext>
            </a:extLst>
          </p:cNvPr>
          <p:cNvPicPr>
            <a:picLocks noChangeAspect="1"/>
          </p:cNvPicPr>
          <p:nvPr/>
        </p:nvPicPr>
        <p:blipFill>
          <a:blip r:embed="rId2"/>
          <a:stretch>
            <a:fillRect/>
          </a:stretch>
        </p:blipFill>
        <p:spPr>
          <a:xfrm>
            <a:off x="1530115" y="1064804"/>
            <a:ext cx="9131769" cy="5131064"/>
          </a:xfrm>
          <a:prstGeom prst="rect">
            <a:avLst/>
          </a:prstGeom>
        </p:spPr>
      </p:pic>
    </p:spTree>
    <p:extLst>
      <p:ext uri="{BB962C8B-B14F-4D97-AF65-F5344CB8AC3E}">
        <p14:creationId xmlns:p14="http://schemas.microsoft.com/office/powerpoint/2010/main" val="349801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EE762-8BA6-41A5-8213-E1CB1E88AC8A}"/>
              </a:ext>
            </a:extLst>
          </p:cNvPr>
          <p:cNvPicPr>
            <a:picLocks noChangeAspect="1"/>
          </p:cNvPicPr>
          <p:nvPr/>
        </p:nvPicPr>
        <p:blipFill>
          <a:blip r:embed="rId2"/>
          <a:stretch>
            <a:fillRect/>
          </a:stretch>
        </p:blipFill>
        <p:spPr>
          <a:xfrm>
            <a:off x="4337239" y="0"/>
            <a:ext cx="3517522" cy="1051968"/>
          </a:xfrm>
          <a:prstGeom prst="rect">
            <a:avLst/>
          </a:prstGeom>
        </p:spPr>
      </p:pic>
      <p:pic>
        <p:nvPicPr>
          <p:cNvPr id="3" name="Picture 2">
            <a:extLst>
              <a:ext uri="{FF2B5EF4-FFF2-40B4-BE49-F238E27FC236}">
                <a16:creationId xmlns:a16="http://schemas.microsoft.com/office/drawing/2014/main" id="{9EBBAC89-8709-4A57-B41E-AC653EAADB13}"/>
              </a:ext>
            </a:extLst>
          </p:cNvPr>
          <p:cNvPicPr>
            <a:picLocks noChangeAspect="1"/>
          </p:cNvPicPr>
          <p:nvPr/>
        </p:nvPicPr>
        <p:blipFill>
          <a:blip r:embed="rId3"/>
          <a:stretch>
            <a:fillRect/>
          </a:stretch>
        </p:blipFill>
        <p:spPr>
          <a:xfrm>
            <a:off x="3057312" y="1172790"/>
            <a:ext cx="6464601" cy="4512419"/>
          </a:xfrm>
          <a:prstGeom prst="rect">
            <a:avLst/>
          </a:prstGeom>
        </p:spPr>
      </p:pic>
    </p:spTree>
    <p:extLst>
      <p:ext uri="{BB962C8B-B14F-4D97-AF65-F5344CB8AC3E}">
        <p14:creationId xmlns:p14="http://schemas.microsoft.com/office/powerpoint/2010/main" val="301699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79CEA4-901F-4F60-BF1D-756FE798F063}"/>
              </a:ext>
            </a:extLst>
          </p:cNvPr>
          <p:cNvPicPr>
            <a:picLocks noChangeAspect="1"/>
          </p:cNvPicPr>
          <p:nvPr/>
        </p:nvPicPr>
        <p:blipFill>
          <a:blip r:embed="rId2"/>
          <a:stretch>
            <a:fillRect/>
          </a:stretch>
        </p:blipFill>
        <p:spPr>
          <a:xfrm>
            <a:off x="2574744" y="1351166"/>
            <a:ext cx="7042512" cy="5112013"/>
          </a:xfrm>
          <a:prstGeom prst="rect">
            <a:avLst/>
          </a:prstGeom>
        </p:spPr>
      </p:pic>
      <p:sp>
        <p:nvSpPr>
          <p:cNvPr id="5" name="TextBox 4">
            <a:extLst>
              <a:ext uri="{FF2B5EF4-FFF2-40B4-BE49-F238E27FC236}">
                <a16:creationId xmlns:a16="http://schemas.microsoft.com/office/drawing/2014/main" id="{86ACE362-1F56-4FDC-B35F-636756252820}"/>
              </a:ext>
            </a:extLst>
          </p:cNvPr>
          <p:cNvSpPr txBox="1"/>
          <p:nvPr/>
        </p:nvSpPr>
        <p:spPr>
          <a:xfrm>
            <a:off x="5078860" y="226033"/>
            <a:ext cx="2340705" cy="461665"/>
          </a:xfrm>
          <a:prstGeom prst="rect">
            <a:avLst/>
          </a:prstGeom>
          <a:noFill/>
        </p:spPr>
        <p:txBody>
          <a:bodyPr wrap="none" rtlCol="0">
            <a:spAutoFit/>
          </a:bodyPr>
          <a:lstStyle/>
          <a:p>
            <a:r>
              <a:rPr lang="en-US" sz="2400" dirty="0"/>
              <a:t>As of 3/19/2021</a:t>
            </a:r>
          </a:p>
        </p:txBody>
      </p:sp>
    </p:spTree>
    <p:extLst>
      <p:ext uri="{BB962C8B-B14F-4D97-AF65-F5344CB8AC3E}">
        <p14:creationId xmlns:p14="http://schemas.microsoft.com/office/powerpoint/2010/main" val="427725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5B029-4100-478A-A2F3-6282F9EB57E3}"/>
              </a:ext>
            </a:extLst>
          </p:cNvPr>
          <p:cNvPicPr>
            <a:picLocks noChangeAspect="1"/>
          </p:cNvPicPr>
          <p:nvPr/>
        </p:nvPicPr>
        <p:blipFill>
          <a:blip r:embed="rId2"/>
          <a:stretch>
            <a:fillRect/>
          </a:stretch>
        </p:blipFill>
        <p:spPr>
          <a:xfrm>
            <a:off x="2619196" y="1186796"/>
            <a:ext cx="6953607" cy="5054860"/>
          </a:xfrm>
          <a:prstGeom prst="rect">
            <a:avLst/>
          </a:prstGeom>
        </p:spPr>
      </p:pic>
    </p:spTree>
    <p:extLst>
      <p:ext uri="{BB962C8B-B14F-4D97-AF65-F5344CB8AC3E}">
        <p14:creationId xmlns:p14="http://schemas.microsoft.com/office/powerpoint/2010/main" val="257280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16FCE-2AC0-4996-8DA9-F4F98E878ACA}"/>
              </a:ext>
            </a:extLst>
          </p:cNvPr>
          <p:cNvSpPr txBox="1"/>
          <p:nvPr/>
        </p:nvSpPr>
        <p:spPr>
          <a:xfrm>
            <a:off x="3975066" y="1544915"/>
            <a:ext cx="3010761" cy="769441"/>
          </a:xfrm>
          <a:prstGeom prst="rect">
            <a:avLst/>
          </a:prstGeom>
          <a:noFill/>
        </p:spPr>
        <p:txBody>
          <a:bodyPr wrap="none" rtlCol="0">
            <a:spAutoFit/>
          </a:bodyPr>
          <a:lstStyle/>
          <a:p>
            <a:r>
              <a:rPr lang="en-US" sz="4400" dirty="0">
                <a:solidFill>
                  <a:srgbClr val="0070C0"/>
                </a:solidFill>
              </a:rPr>
              <a:t>Interested?</a:t>
            </a:r>
          </a:p>
        </p:txBody>
      </p:sp>
      <p:sp>
        <p:nvSpPr>
          <p:cNvPr id="4" name="TextBox 3">
            <a:extLst>
              <a:ext uri="{FF2B5EF4-FFF2-40B4-BE49-F238E27FC236}">
                <a16:creationId xmlns:a16="http://schemas.microsoft.com/office/drawing/2014/main" id="{FACA41AE-C5B8-4E0B-8260-172A19039B17}"/>
              </a:ext>
            </a:extLst>
          </p:cNvPr>
          <p:cNvSpPr txBox="1"/>
          <p:nvPr/>
        </p:nvSpPr>
        <p:spPr>
          <a:xfrm>
            <a:off x="3975066" y="2956666"/>
            <a:ext cx="4241867" cy="1938992"/>
          </a:xfrm>
          <a:prstGeom prst="rect">
            <a:avLst/>
          </a:prstGeom>
          <a:noFill/>
        </p:spPr>
        <p:txBody>
          <a:bodyPr wrap="none" rtlCol="0">
            <a:spAutoFit/>
          </a:bodyPr>
          <a:lstStyle/>
          <a:p>
            <a:r>
              <a:rPr lang="en-US" sz="2400" dirty="0">
                <a:solidFill>
                  <a:schemeClr val="accent6"/>
                </a:solidFill>
              </a:rPr>
              <a:t>What excites you?</a:t>
            </a:r>
          </a:p>
          <a:p>
            <a:endParaRPr lang="en-US" sz="2400" dirty="0">
              <a:solidFill>
                <a:schemeClr val="accent6"/>
              </a:solidFill>
            </a:endParaRPr>
          </a:p>
          <a:p>
            <a:r>
              <a:rPr lang="en-US" sz="2400" dirty="0">
                <a:solidFill>
                  <a:schemeClr val="accent6"/>
                </a:solidFill>
              </a:rPr>
              <a:t>What concerns you?</a:t>
            </a:r>
          </a:p>
          <a:p>
            <a:endParaRPr lang="en-US" sz="2400" dirty="0">
              <a:solidFill>
                <a:schemeClr val="accent6"/>
              </a:solidFill>
            </a:endParaRPr>
          </a:p>
          <a:p>
            <a:r>
              <a:rPr lang="en-US" sz="2400" dirty="0">
                <a:solidFill>
                  <a:schemeClr val="accent6"/>
                </a:solidFill>
              </a:rPr>
              <a:t>What questions do you have?</a:t>
            </a:r>
          </a:p>
        </p:txBody>
      </p:sp>
    </p:spTree>
    <p:extLst>
      <p:ext uri="{BB962C8B-B14F-4D97-AF65-F5344CB8AC3E}">
        <p14:creationId xmlns:p14="http://schemas.microsoft.com/office/powerpoint/2010/main" val="254167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188-084D-4C8A-B8F8-ADFB1C31973C}"/>
              </a:ext>
            </a:extLst>
          </p:cNvPr>
          <p:cNvSpPr>
            <a:spLocks noGrp="1"/>
          </p:cNvSpPr>
          <p:nvPr>
            <p:ph type="title"/>
          </p:nvPr>
        </p:nvSpPr>
        <p:spPr>
          <a:xfrm>
            <a:off x="952500" y="0"/>
            <a:ext cx="10287000" cy="990600"/>
          </a:xfrm>
        </p:spPr>
        <p:txBody>
          <a:bodyPr/>
          <a:lstStyle/>
          <a:p>
            <a:r>
              <a:rPr lang="en-US" dirty="0">
                <a:solidFill>
                  <a:schemeClr val="bg1"/>
                </a:solidFill>
              </a:rPr>
              <a:t>Community Investments</a:t>
            </a:r>
          </a:p>
        </p:txBody>
      </p:sp>
      <p:sp>
        <p:nvSpPr>
          <p:cNvPr id="3" name="Content Placeholder 2">
            <a:extLst>
              <a:ext uri="{FF2B5EF4-FFF2-40B4-BE49-F238E27FC236}">
                <a16:creationId xmlns:a16="http://schemas.microsoft.com/office/drawing/2014/main" id="{9DCDF738-CA56-4683-A440-F96DC4B31C3F}"/>
              </a:ext>
            </a:extLst>
          </p:cNvPr>
          <p:cNvSpPr>
            <a:spLocks noGrp="1"/>
          </p:cNvSpPr>
          <p:nvPr>
            <p:ph idx="1"/>
          </p:nvPr>
        </p:nvSpPr>
        <p:spPr>
          <a:xfrm>
            <a:off x="952500" y="1244009"/>
            <a:ext cx="10287000" cy="4952075"/>
          </a:xfrm>
        </p:spPr>
        <p:txBody>
          <a:bodyPr>
            <a:normAutofit lnSpcReduction="10000"/>
          </a:bodyPr>
          <a:lstStyle/>
          <a:p>
            <a:r>
              <a:rPr lang="en-US" b="1" dirty="0">
                <a:solidFill>
                  <a:schemeClr val="tx2"/>
                </a:solidFill>
              </a:rPr>
              <a:t>Health Related Services (HRS):</a:t>
            </a:r>
          </a:p>
          <a:p>
            <a:pPr lvl="1"/>
            <a:r>
              <a:rPr lang="en-US" dirty="0"/>
              <a:t>Includes Flexible Service and Community Benefit Initiatives</a:t>
            </a:r>
          </a:p>
          <a:p>
            <a:pPr lvl="1"/>
            <a:r>
              <a:rPr lang="en-US" dirty="0"/>
              <a:t>Funded via the YCCO global budget</a:t>
            </a:r>
          </a:p>
          <a:p>
            <a:pPr lvl="1"/>
            <a:r>
              <a:rPr lang="en-US" dirty="0"/>
              <a:t>YCCO has established budgets and projects for HRS investments</a:t>
            </a:r>
          </a:p>
          <a:p>
            <a:r>
              <a:rPr lang="en-US" b="1" dirty="0">
                <a:solidFill>
                  <a:schemeClr val="tx2"/>
                </a:solidFill>
              </a:rPr>
              <a:t>Community Prevention &amp; Wellness (CPW) Fund:</a:t>
            </a:r>
          </a:p>
          <a:p>
            <a:pPr lvl="1"/>
            <a:r>
              <a:rPr lang="en-US" dirty="0"/>
              <a:t>Includes braided funding from YCCO and community partners</a:t>
            </a:r>
          </a:p>
          <a:p>
            <a:pPr lvl="1"/>
            <a:r>
              <a:rPr lang="en-US" dirty="0"/>
              <a:t>YCCO contributions can also be counted as HRS investments</a:t>
            </a:r>
          </a:p>
          <a:p>
            <a:pPr lvl="1"/>
            <a:r>
              <a:rPr lang="en-US" dirty="0"/>
              <a:t>Has a separate CPW Committee governance layer</a:t>
            </a:r>
          </a:p>
          <a:p>
            <a:r>
              <a:rPr lang="en-US" b="1" dirty="0">
                <a:solidFill>
                  <a:schemeClr val="tx2"/>
                </a:solidFill>
              </a:rPr>
              <a:t>SHARE: Supporting Health for All through Reinvestment</a:t>
            </a:r>
          </a:p>
          <a:p>
            <a:pPr lvl="1"/>
            <a:r>
              <a:rPr lang="en-US" dirty="0"/>
              <a:t>New SDOH-E investments with specific criteria to meet</a:t>
            </a:r>
          </a:p>
          <a:p>
            <a:pPr lvl="1"/>
            <a:r>
              <a:rPr lang="en-US" dirty="0"/>
              <a:t>Cannot be counted as HRS investments as well</a:t>
            </a:r>
          </a:p>
          <a:p>
            <a:pPr lvl="1"/>
            <a:r>
              <a:rPr lang="en-US" dirty="0"/>
              <a:t>Funded via prior year YCCO profits</a:t>
            </a:r>
          </a:p>
        </p:txBody>
      </p:sp>
    </p:spTree>
    <p:extLst>
      <p:ext uri="{BB962C8B-B14F-4D97-AF65-F5344CB8AC3E}">
        <p14:creationId xmlns:p14="http://schemas.microsoft.com/office/powerpoint/2010/main" val="377022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188-084D-4C8A-B8F8-ADFB1C31973C}"/>
              </a:ext>
            </a:extLst>
          </p:cNvPr>
          <p:cNvSpPr>
            <a:spLocks noGrp="1"/>
          </p:cNvSpPr>
          <p:nvPr>
            <p:ph type="title"/>
          </p:nvPr>
        </p:nvSpPr>
        <p:spPr>
          <a:xfrm>
            <a:off x="952500" y="0"/>
            <a:ext cx="10287000" cy="990600"/>
          </a:xfrm>
        </p:spPr>
        <p:txBody>
          <a:bodyPr/>
          <a:lstStyle/>
          <a:p>
            <a:r>
              <a:rPr lang="en-US" dirty="0">
                <a:solidFill>
                  <a:schemeClr val="bg1"/>
                </a:solidFill>
              </a:rPr>
              <a:t>SHARE Initiative Background</a:t>
            </a:r>
          </a:p>
        </p:txBody>
      </p:sp>
      <p:sp>
        <p:nvSpPr>
          <p:cNvPr id="3" name="Content Placeholder 2">
            <a:extLst>
              <a:ext uri="{FF2B5EF4-FFF2-40B4-BE49-F238E27FC236}">
                <a16:creationId xmlns:a16="http://schemas.microsoft.com/office/drawing/2014/main" id="{9DCDF738-CA56-4683-A440-F96DC4B31C3F}"/>
              </a:ext>
            </a:extLst>
          </p:cNvPr>
          <p:cNvSpPr>
            <a:spLocks noGrp="1"/>
          </p:cNvSpPr>
          <p:nvPr>
            <p:ph idx="1"/>
          </p:nvPr>
        </p:nvSpPr>
        <p:spPr>
          <a:xfrm>
            <a:off x="952500" y="1244009"/>
            <a:ext cx="10287000" cy="4952075"/>
          </a:xfrm>
        </p:spPr>
        <p:txBody>
          <a:bodyPr/>
          <a:lstStyle/>
          <a:p>
            <a:r>
              <a:rPr lang="en-US" b="1" dirty="0">
                <a:solidFill>
                  <a:schemeClr val="tx2"/>
                </a:solidFill>
              </a:rPr>
              <a:t>SHARE: Supporting Health for All through Reinvestment</a:t>
            </a:r>
          </a:p>
          <a:p>
            <a:pPr lvl="1"/>
            <a:r>
              <a:rPr lang="en-US" dirty="0"/>
              <a:t>A new requirement for CCO 2.0 via House Bill 4018, that requires CCOs to spend part of their profits in their communities to address health inequities and SDOH-E.</a:t>
            </a:r>
          </a:p>
          <a:p>
            <a:pPr lvl="1"/>
            <a:r>
              <a:rPr lang="en-US" dirty="0"/>
              <a:t>Requirements intend to increase strategic, community-aligned SDOH-E spending, as well as the tracking and transparency on spending.</a:t>
            </a:r>
          </a:p>
          <a:p>
            <a:r>
              <a:rPr lang="en-US" b="1" dirty="0">
                <a:solidFill>
                  <a:schemeClr val="tx2"/>
                </a:solidFill>
              </a:rPr>
              <a:t>SHARE Primary Goals:</a:t>
            </a:r>
          </a:p>
          <a:p>
            <a:pPr lvl="1"/>
            <a:r>
              <a:rPr lang="en-US" dirty="0"/>
              <a:t>Safeguard public dollars by requiring a portion of CCO profits be reinvested in their communities.</a:t>
            </a:r>
          </a:p>
          <a:p>
            <a:pPr lvl="1"/>
            <a:r>
              <a:rPr lang="en-US" dirty="0"/>
              <a:t>Improve member and community health by requiring reinvestments go toward upstream factors that impact health (i.e. housing, food, transportation).</a:t>
            </a:r>
          </a:p>
          <a:p>
            <a:endParaRPr lang="en-US" dirty="0"/>
          </a:p>
        </p:txBody>
      </p:sp>
    </p:spTree>
    <p:extLst>
      <p:ext uri="{BB962C8B-B14F-4D97-AF65-F5344CB8AC3E}">
        <p14:creationId xmlns:p14="http://schemas.microsoft.com/office/powerpoint/2010/main" val="169914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188-084D-4C8A-B8F8-ADFB1C31973C}"/>
              </a:ext>
            </a:extLst>
          </p:cNvPr>
          <p:cNvSpPr>
            <a:spLocks noGrp="1"/>
          </p:cNvSpPr>
          <p:nvPr>
            <p:ph type="title"/>
          </p:nvPr>
        </p:nvSpPr>
        <p:spPr>
          <a:xfrm>
            <a:off x="952500" y="0"/>
            <a:ext cx="10287000" cy="990600"/>
          </a:xfrm>
        </p:spPr>
        <p:txBody>
          <a:bodyPr/>
          <a:lstStyle/>
          <a:p>
            <a:r>
              <a:rPr lang="en-US" dirty="0">
                <a:solidFill>
                  <a:schemeClr val="bg1"/>
                </a:solidFill>
              </a:rPr>
              <a:t>SHARE Initiative Timeline</a:t>
            </a:r>
          </a:p>
        </p:txBody>
      </p:sp>
      <p:sp>
        <p:nvSpPr>
          <p:cNvPr id="3" name="Content Placeholder 2">
            <a:extLst>
              <a:ext uri="{FF2B5EF4-FFF2-40B4-BE49-F238E27FC236}">
                <a16:creationId xmlns:a16="http://schemas.microsoft.com/office/drawing/2014/main" id="{9DCDF738-CA56-4683-A440-F96DC4B31C3F}"/>
              </a:ext>
            </a:extLst>
          </p:cNvPr>
          <p:cNvSpPr>
            <a:spLocks noGrp="1"/>
          </p:cNvSpPr>
          <p:nvPr>
            <p:ph idx="1"/>
          </p:nvPr>
        </p:nvSpPr>
        <p:spPr>
          <a:xfrm>
            <a:off x="952500" y="1244009"/>
            <a:ext cx="10287000" cy="4952075"/>
          </a:xfrm>
        </p:spPr>
        <p:txBody>
          <a:bodyPr>
            <a:normAutofit/>
          </a:bodyPr>
          <a:lstStyle/>
          <a:p>
            <a:r>
              <a:rPr lang="en-US" dirty="0"/>
              <a:t>Beginning 2021, CCOs are required to spend a portion of their previous calendar year’s adjusted net income or reserves in excess of regulatory minimums.</a:t>
            </a:r>
          </a:p>
          <a:p>
            <a:r>
              <a:rPr lang="en-US" dirty="0"/>
              <a:t>For the first two years of SHARE Initiative (profits from Contract Years 2020 and 2021) it is up to each CCO to decide how much of its profits it will contribute to the SHARE Initiative.</a:t>
            </a:r>
          </a:p>
          <a:p>
            <a:r>
              <a:rPr lang="en-US" dirty="0"/>
              <a:t>OHA expects to revisit use of a formula to prescribe each CCO’s annual SHARE Initiative requirement; earliest implementation would be 2022.</a:t>
            </a:r>
          </a:p>
          <a:p>
            <a:pPr lvl="1"/>
            <a:r>
              <a:rPr lang="en-US" dirty="0"/>
              <a:t>Early iterations indicated a potential range of 10% to 40% of profits.</a:t>
            </a:r>
          </a:p>
          <a:p>
            <a:pPr marL="0" indent="0">
              <a:buNone/>
            </a:pPr>
            <a:endParaRPr lang="en-US" dirty="0"/>
          </a:p>
        </p:txBody>
      </p:sp>
    </p:spTree>
    <p:extLst>
      <p:ext uri="{BB962C8B-B14F-4D97-AF65-F5344CB8AC3E}">
        <p14:creationId xmlns:p14="http://schemas.microsoft.com/office/powerpoint/2010/main" val="206576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188-084D-4C8A-B8F8-ADFB1C31973C}"/>
              </a:ext>
            </a:extLst>
          </p:cNvPr>
          <p:cNvSpPr>
            <a:spLocks noGrp="1"/>
          </p:cNvSpPr>
          <p:nvPr>
            <p:ph type="title"/>
          </p:nvPr>
        </p:nvSpPr>
        <p:spPr>
          <a:xfrm>
            <a:off x="952500" y="0"/>
            <a:ext cx="10287000" cy="990600"/>
          </a:xfrm>
        </p:spPr>
        <p:txBody>
          <a:bodyPr/>
          <a:lstStyle/>
          <a:p>
            <a:r>
              <a:rPr lang="en-US" dirty="0">
                <a:solidFill>
                  <a:schemeClr val="bg1"/>
                </a:solidFill>
              </a:rPr>
              <a:t>SHARE Initiative Timeline (cont.)</a:t>
            </a:r>
          </a:p>
        </p:txBody>
      </p:sp>
      <p:sp>
        <p:nvSpPr>
          <p:cNvPr id="3" name="Content Placeholder 2">
            <a:extLst>
              <a:ext uri="{FF2B5EF4-FFF2-40B4-BE49-F238E27FC236}">
                <a16:creationId xmlns:a16="http://schemas.microsoft.com/office/drawing/2014/main" id="{9DCDF738-CA56-4683-A440-F96DC4B31C3F}"/>
              </a:ext>
            </a:extLst>
          </p:cNvPr>
          <p:cNvSpPr>
            <a:spLocks noGrp="1"/>
          </p:cNvSpPr>
          <p:nvPr>
            <p:ph idx="1"/>
          </p:nvPr>
        </p:nvSpPr>
        <p:spPr>
          <a:xfrm>
            <a:off x="952500" y="1244009"/>
            <a:ext cx="10287000" cy="4952075"/>
          </a:xfrm>
        </p:spPr>
        <p:txBody>
          <a:bodyPr>
            <a:normAutofit/>
          </a:bodyPr>
          <a:lstStyle/>
          <a:p>
            <a:r>
              <a:rPr lang="en-US" b="1" dirty="0">
                <a:solidFill>
                  <a:srgbClr val="00A3E0"/>
                </a:solidFill>
              </a:rPr>
              <a:t>Year One Milestones:</a:t>
            </a:r>
          </a:p>
          <a:p>
            <a:pPr lvl="1"/>
            <a:r>
              <a:rPr lang="en-US" dirty="0"/>
              <a:t>CCOs must determine a total SHARE Initiative obligation from CY2020 profits no later than April 2021.</a:t>
            </a:r>
          </a:p>
          <a:p>
            <a:pPr lvl="1"/>
            <a:r>
              <a:rPr lang="en-US" dirty="0"/>
              <a:t>CCOs must submit a detailed SHARE Initiative spending plan, inclusive of recipients and SDOH-E domains, no later than June 2021.</a:t>
            </a:r>
          </a:p>
          <a:p>
            <a:pPr lvl="1"/>
            <a:r>
              <a:rPr lang="en-US" dirty="0"/>
              <a:t>CCOs must submit annual SHARE Initiative spend-down reporting each April moving forward; beginning April 2022.</a:t>
            </a:r>
          </a:p>
          <a:p>
            <a:pPr lvl="1"/>
            <a:r>
              <a:rPr lang="en-US" dirty="0"/>
              <a:t>CCOs must submit detailed SHARE Initiative spending plans each June moving forward, inclusive of detailed updates on unspent/unreported funds from prior cycles as well as new designations and spending plans; beginning June 2022.</a:t>
            </a:r>
          </a:p>
          <a:p>
            <a:pPr lvl="1"/>
            <a:endParaRPr lang="en-US" dirty="0"/>
          </a:p>
          <a:p>
            <a:pPr marL="0" indent="0">
              <a:buNone/>
            </a:pPr>
            <a:endParaRPr lang="en-US" dirty="0"/>
          </a:p>
        </p:txBody>
      </p:sp>
    </p:spTree>
    <p:extLst>
      <p:ext uri="{BB962C8B-B14F-4D97-AF65-F5344CB8AC3E}">
        <p14:creationId xmlns:p14="http://schemas.microsoft.com/office/powerpoint/2010/main" val="281591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188-084D-4C8A-B8F8-ADFB1C31973C}"/>
              </a:ext>
            </a:extLst>
          </p:cNvPr>
          <p:cNvSpPr>
            <a:spLocks noGrp="1"/>
          </p:cNvSpPr>
          <p:nvPr>
            <p:ph type="title"/>
          </p:nvPr>
        </p:nvSpPr>
        <p:spPr>
          <a:xfrm>
            <a:off x="952500" y="0"/>
            <a:ext cx="10287000" cy="990600"/>
          </a:xfrm>
        </p:spPr>
        <p:txBody>
          <a:bodyPr/>
          <a:lstStyle/>
          <a:p>
            <a:r>
              <a:rPr lang="en-US" dirty="0">
                <a:solidFill>
                  <a:schemeClr val="bg1"/>
                </a:solidFill>
              </a:rPr>
              <a:t>SHARE Initiative YCCO Reporting</a:t>
            </a:r>
          </a:p>
        </p:txBody>
      </p:sp>
      <p:sp>
        <p:nvSpPr>
          <p:cNvPr id="3" name="Content Placeholder 2">
            <a:extLst>
              <a:ext uri="{FF2B5EF4-FFF2-40B4-BE49-F238E27FC236}">
                <a16:creationId xmlns:a16="http://schemas.microsoft.com/office/drawing/2014/main" id="{9DCDF738-CA56-4683-A440-F96DC4B31C3F}"/>
              </a:ext>
            </a:extLst>
          </p:cNvPr>
          <p:cNvSpPr>
            <a:spLocks noGrp="1"/>
          </p:cNvSpPr>
          <p:nvPr>
            <p:ph idx="1"/>
          </p:nvPr>
        </p:nvSpPr>
        <p:spPr>
          <a:xfrm>
            <a:off x="1032399" y="1948546"/>
            <a:ext cx="10287000" cy="3449078"/>
          </a:xfrm>
        </p:spPr>
        <p:txBody>
          <a:bodyPr>
            <a:normAutofit/>
          </a:bodyPr>
          <a:lstStyle/>
          <a:p>
            <a:r>
              <a:rPr lang="en-US" dirty="0"/>
              <a:t>YCCO staff are finalizing YE2020 financials, to confirm total annual profits applicable to the SHARE obligation:</a:t>
            </a:r>
          </a:p>
          <a:p>
            <a:pPr lvl="1"/>
            <a:r>
              <a:rPr lang="en-US" dirty="0"/>
              <a:t>Total CY2020 OHP profits likely to be more than $7 million.</a:t>
            </a:r>
          </a:p>
          <a:p>
            <a:pPr lvl="1"/>
            <a:r>
              <a:rPr lang="en-US" dirty="0"/>
              <a:t>10% to 40% targeted range from OHA equates to a $700,000 to $2.8M possible range of reference for designation.</a:t>
            </a:r>
          </a:p>
          <a:p>
            <a:r>
              <a:rPr lang="en-US" dirty="0"/>
              <a:t>YCC HRS/SDOH staff workgroup actively cataloging potential investments and community partners for engagement.</a:t>
            </a:r>
          </a:p>
        </p:txBody>
      </p:sp>
    </p:spTree>
    <p:extLst>
      <p:ext uri="{BB962C8B-B14F-4D97-AF65-F5344CB8AC3E}">
        <p14:creationId xmlns:p14="http://schemas.microsoft.com/office/powerpoint/2010/main" val="303830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DC9B-6BC1-45EA-84CC-CB56E2A2780D}"/>
              </a:ext>
            </a:extLst>
          </p:cNvPr>
          <p:cNvSpPr>
            <a:spLocks noGrp="1"/>
          </p:cNvSpPr>
          <p:nvPr>
            <p:ph type="ctrTitle"/>
          </p:nvPr>
        </p:nvSpPr>
        <p:spPr>
          <a:xfrm>
            <a:off x="853051" y="3222918"/>
            <a:ext cx="10676063" cy="1677971"/>
          </a:xfrm>
        </p:spPr>
        <p:txBody>
          <a:bodyPr>
            <a:normAutofit fontScale="90000"/>
          </a:bodyPr>
          <a:lstStyle/>
          <a:p>
            <a:r>
              <a:rPr lang="en-US" dirty="0"/>
              <a:t>Community Approach to Address Social Determinants of Health</a:t>
            </a:r>
          </a:p>
        </p:txBody>
      </p:sp>
      <p:sp>
        <p:nvSpPr>
          <p:cNvPr id="3" name="Subtitle 2">
            <a:extLst>
              <a:ext uri="{FF2B5EF4-FFF2-40B4-BE49-F238E27FC236}">
                <a16:creationId xmlns:a16="http://schemas.microsoft.com/office/drawing/2014/main" id="{D9343E21-5167-49F4-B9F9-F7982FB65F74}"/>
              </a:ext>
            </a:extLst>
          </p:cNvPr>
          <p:cNvSpPr>
            <a:spLocks noGrp="1"/>
          </p:cNvSpPr>
          <p:nvPr>
            <p:ph type="subTitle" idx="1"/>
          </p:nvPr>
        </p:nvSpPr>
        <p:spPr>
          <a:xfrm>
            <a:off x="974291" y="5410985"/>
            <a:ext cx="10291344" cy="1149613"/>
          </a:xfrm>
        </p:spPr>
        <p:txBody>
          <a:bodyPr>
            <a:normAutofit/>
          </a:bodyPr>
          <a:lstStyle/>
          <a:p>
            <a:r>
              <a:rPr lang="en-US" dirty="0"/>
              <a:t>CEO Quarterly Report</a:t>
            </a:r>
          </a:p>
          <a:p>
            <a:r>
              <a:rPr lang="en-US" dirty="0"/>
              <a:t>April, 2021</a:t>
            </a:r>
          </a:p>
        </p:txBody>
      </p:sp>
    </p:spTree>
    <p:extLst>
      <p:ext uri="{BB962C8B-B14F-4D97-AF65-F5344CB8AC3E}">
        <p14:creationId xmlns:p14="http://schemas.microsoft.com/office/powerpoint/2010/main" val="100437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1393371"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906" y="1211509"/>
            <a:ext cx="3358487" cy="5037731"/>
          </a:xfrm>
          <a:prstGeom prst="rect">
            <a:avLst/>
          </a:prstGeom>
        </p:spPr>
      </p:pic>
      <p:sp>
        <p:nvSpPr>
          <p:cNvPr id="12" name="Slide Number Placeholder 1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smtClean="0"/>
              <a:pPr/>
              <a:t>8</a:t>
            </a:fld>
            <a:endParaRPr lang="en-US" dirty="0"/>
          </a:p>
        </p:txBody>
      </p:sp>
      <p:cxnSp>
        <p:nvCxnSpPr>
          <p:cNvPr id="7" name="Straight Connector 6"/>
          <p:cNvCxnSpPr/>
          <p:nvPr/>
        </p:nvCxnSpPr>
        <p:spPr>
          <a:xfrm>
            <a:off x="16712452" y="1548883"/>
            <a:ext cx="0" cy="3862873"/>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28656" y="1883101"/>
            <a:ext cx="5379850" cy="2923877"/>
          </a:xfrm>
          <a:prstGeom prst="rect">
            <a:avLst/>
          </a:prstGeom>
          <a:noFill/>
        </p:spPr>
        <p:txBody>
          <a:bodyPr wrap="square" rtlCol="0">
            <a:spAutoFit/>
          </a:bodyPr>
          <a:lstStyle/>
          <a:p>
            <a:pPr algn="ctr"/>
            <a:r>
              <a:rPr lang="en-US" sz="3600" b="1" dirty="0">
                <a:solidFill>
                  <a:schemeClr val="tx2"/>
                </a:solidFill>
                <a:latin typeface="Arial" charset="0"/>
                <a:ea typeface="Arial" charset="0"/>
                <a:cs typeface="Arial" charset="0"/>
              </a:rPr>
              <a:t>Community Information Exchange (CIE)</a:t>
            </a:r>
          </a:p>
          <a:p>
            <a:endParaRPr lang="en-US" sz="2800" b="1" dirty="0">
              <a:solidFill>
                <a:srgbClr val="0066A3"/>
              </a:solidFill>
              <a:latin typeface="Arial" charset="0"/>
              <a:ea typeface="Arial" charset="0"/>
              <a:cs typeface="Arial" charset="0"/>
            </a:endParaRP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Brief overview of CIEs and Connect Oregon</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Discussion</a:t>
            </a:r>
          </a:p>
        </p:txBody>
      </p:sp>
      <p:sp>
        <p:nvSpPr>
          <p:cNvPr id="18" name="Rectangle 17">
            <a:extLst>
              <a:ext uri="{FF2B5EF4-FFF2-40B4-BE49-F238E27FC236}">
                <a16:creationId xmlns:a16="http://schemas.microsoft.com/office/drawing/2014/main" id="{E86F4AD7-2661-674E-A097-96B1F9139124}"/>
              </a:ext>
            </a:extLst>
          </p:cNvPr>
          <p:cNvSpPr/>
          <p:nvPr/>
        </p:nvSpPr>
        <p:spPr>
          <a:xfrm>
            <a:off x="4359245" y="6422679"/>
            <a:ext cx="5248696" cy="307777"/>
          </a:xfrm>
          <a:prstGeom prst="rect">
            <a:avLst/>
          </a:prstGeom>
        </p:spPr>
        <p:txBody>
          <a:bodyPr wrap="square">
            <a:spAutoFit/>
          </a:bodyPr>
          <a:lstStyle/>
          <a:p>
            <a:pPr algn="r"/>
            <a:r>
              <a:rPr lang="en-US" sz="700" dirty="0">
                <a:solidFill>
                  <a:schemeClr val="bg2">
                    <a:lumMod val="75000"/>
                  </a:schemeClr>
                </a:solidFill>
                <a:latin typeface="Calibri" panose="020F0502020204030204" pitchFamily="34" charset="0"/>
              </a:rPr>
              <a:t>Copyright © 2020 Health Management Associates, Inc. </a:t>
            </a:r>
            <a:br>
              <a:rPr lang="en-US" sz="700" dirty="0">
                <a:solidFill>
                  <a:schemeClr val="bg2">
                    <a:lumMod val="75000"/>
                  </a:schemeClr>
                </a:solidFill>
                <a:latin typeface="Calibri" panose="020F0502020204030204" pitchFamily="34" charset="0"/>
              </a:rPr>
            </a:br>
            <a:r>
              <a:rPr lang="en-US" sz="700" dirty="0">
                <a:solidFill>
                  <a:schemeClr val="bg2">
                    <a:lumMod val="75000"/>
                  </a:schemeClr>
                </a:solidFill>
                <a:latin typeface="Calibri" panose="020F0502020204030204" pitchFamily="34" charset="0"/>
              </a:rPr>
              <a:t>All rights reserved. PROPRIETARY and CONFIDENTIAL</a:t>
            </a:r>
            <a:endParaRPr lang="en-US" sz="700" dirty="0">
              <a:solidFill>
                <a:schemeClr val="bg2">
                  <a:lumMod val="75000"/>
                </a:schemeClr>
              </a:solidFill>
            </a:endParaRPr>
          </a:p>
        </p:txBody>
      </p:sp>
    </p:spTree>
    <p:extLst>
      <p:ext uri="{BB962C8B-B14F-4D97-AF65-F5344CB8AC3E}">
        <p14:creationId xmlns:p14="http://schemas.microsoft.com/office/powerpoint/2010/main" val="98071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E786-7C32-4751-9495-4AF2427EB0E9}"/>
              </a:ext>
            </a:extLst>
          </p:cNvPr>
          <p:cNvSpPr>
            <a:spLocks noGrp="1"/>
          </p:cNvSpPr>
          <p:nvPr>
            <p:ph type="title"/>
          </p:nvPr>
        </p:nvSpPr>
        <p:spPr>
          <a:xfrm>
            <a:off x="728980" y="1737360"/>
            <a:ext cx="4554220" cy="3881120"/>
          </a:xfrm>
          <a:solidFill>
            <a:schemeClr val="accent1"/>
          </a:solidFill>
        </p:spPr>
        <p:txBody>
          <a:bodyPr vert="horz" lIns="91440" tIns="45720" rIns="91440" bIns="45720" rtlCol="0" anchor="b">
            <a:noAutofit/>
          </a:bodyPr>
          <a:lstStyle/>
          <a:p>
            <a:br>
              <a:rPr lang="en-US" sz="4800" kern="1200" dirty="0">
                <a:solidFill>
                  <a:schemeClr val="bg1"/>
                </a:solidFill>
              </a:rPr>
            </a:br>
            <a:r>
              <a:rPr lang="en-US" sz="4800" kern="1200" dirty="0">
                <a:solidFill>
                  <a:schemeClr val="bg1"/>
                </a:solidFill>
              </a:rPr>
              <a:t>Social</a:t>
            </a:r>
            <a:br>
              <a:rPr lang="en-US" sz="4800" kern="1200" dirty="0">
                <a:solidFill>
                  <a:schemeClr val="bg1"/>
                </a:solidFill>
              </a:rPr>
            </a:br>
            <a:r>
              <a:rPr lang="en-US" sz="4800" kern="1200" dirty="0">
                <a:solidFill>
                  <a:schemeClr val="bg1"/>
                </a:solidFill>
              </a:rPr>
              <a:t>Determinates </a:t>
            </a:r>
            <a:br>
              <a:rPr lang="en-US" sz="4800" kern="1200" dirty="0">
                <a:solidFill>
                  <a:schemeClr val="bg1"/>
                </a:solidFill>
              </a:rPr>
            </a:br>
            <a:r>
              <a:rPr lang="en-US" sz="4800" kern="1200" dirty="0">
                <a:solidFill>
                  <a:schemeClr val="bg1"/>
                </a:solidFill>
              </a:rPr>
              <a:t>of Health (</a:t>
            </a:r>
            <a:r>
              <a:rPr lang="en-US" sz="4800" kern="1200" dirty="0" err="1">
                <a:solidFill>
                  <a:schemeClr val="bg1"/>
                </a:solidFill>
              </a:rPr>
              <a:t>SDoH</a:t>
            </a:r>
            <a:r>
              <a:rPr lang="en-US" sz="4800" kern="1200" dirty="0">
                <a:solidFill>
                  <a:schemeClr val="bg1"/>
                </a:solidFill>
              </a:rPr>
              <a:t>)</a:t>
            </a:r>
            <a:br>
              <a:rPr lang="en-US" sz="4800" kern="1200" dirty="0">
                <a:solidFill>
                  <a:schemeClr val="bg1"/>
                </a:solidFill>
              </a:rPr>
            </a:br>
            <a:endParaRPr lang="en-US" sz="4800" kern="1200" dirty="0">
              <a:solidFill>
                <a:schemeClr val="bg1"/>
              </a:solidFill>
            </a:endParaRPr>
          </a:p>
        </p:txBody>
      </p:sp>
      <p:pic>
        <p:nvPicPr>
          <p:cNvPr id="5" name="Content Placeholder 4" descr="Diagram&#10;&#10;Description automatically generated">
            <a:extLst>
              <a:ext uri="{FF2B5EF4-FFF2-40B4-BE49-F238E27FC236}">
                <a16:creationId xmlns:a16="http://schemas.microsoft.com/office/drawing/2014/main" id="{EC4C0090-D85D-48C4-A348-EFBF170CA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00797"/>
            <a:ext cx="5148054" cy="5657203"/>
          </a:xfrm>
          <a:prstGeom prst="rect">
            <a:avLst/>
          </a:prstGeom>
          <a:noFill/>
        </p:spPr>
      </p:pic>
    </p:spTree>
    <p:extLst>
      <p:ext uri="{BB962C8B-B14F-4D97-AF65-F5344CB8AC3E}">
        <p14:creationId xmlns:p14="http://schemas.microsoft.com/office/powerpoint/2010/main" val="3825196718"/>
      </p:ext>
    </p:extLst>
  </p:cSld>
  <p:clrMapOvr>
    <a:masterClrMapping/>
  </p:clrMapOvr>
</p:sld>
</file>

<file path=ppt/theme/theme1.xml><?xml version="1.0" encoding="utf-8"?>
<a:theme xmlns:a="http://schemas.openxmlformats.org/drawingml/2006/main" name="Office Theme">
  <a:themeElements>
    <a:clrScheme name="YCCO brand colors">
      <a:dk1>
        <a:srgbClr val="000000"/>
      </a:dk1>
      <a:lt1>
        <a:sysClr val="window" lastClr="FFFFFF"/>
      </a:lt1>
      <a:dk2>
        <a:srgbClr val="00A3E0"/>
      </a:dk2>
      <a:lt2>
        <a:srgbClr val="4A7729"/>
      </a:lt2>
      <a:accent1>
        <a:srgbClr val="00A3E0"/>
      </a:accent1>
      <a:accent2>
        <a:srgbClr val="4C8C2B"/>
      </a:accent2>
      <a:accent3>
        <a:srgbClr val="4A7729"/>
      </a:accent3>
      <a:accent4>
        <a:srgbClr val="E1CD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_YCCO Early Learning_PowerPoint Template_2019_04_11_temporary" id="{0401CE63-AC46-45BB-99AB-F0418648369D}" vid="{6FAAECDF-A640-4E00-B537-3D53933EE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B9856A2F0B34D801B38FD20100B1D" ma:contentTypeVersion="6" ma:contentTypeDescription="Create a new document." ma:contentTypeScope="" ma:versionID="76d0e8a705262ae6d86c09c5e1c20996">
  <xsd:schema xmlns:xsd="http://www.w3.org/2001/XMLSchema" xmlns:xs="http://www.w3.org/2001/XMLSchema" xmlns:p="http://schemas.microsoft.com/office/2006/metadata/properties" xmlns:ns2="60a51b13-11b1-4fb7-a868-81931b35fa21" targetNamespace="http://schemas.microsoft.com/office/2006/metadata/properties" ma:root="true" ma:fieldsID="783c7dbd43ab0d4476d196599138ffc5" ns2:_="">
    <xsd:import namespace="60a51b13-11b1-4fb7-a868-81931b35fa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51b13-11b1-4fb7-a868-81931b35f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2962B-F7F8-492E-B3A7-04B36F778E0C}"/>
</file>

<file path=customXml/itemProps2.xml><?xml version="1.0" encoding="utf-8"?>
<ds:datastoreItem xmlns:ds="http://schemas.openxmlformats.org/officeDocument/2006/customXml" ds:itemID="{7A8910A4-1523-45B6-A157-F43BD7B0DE37}"/>
</file>

<file path=customXml/itemProps3.xml><?xml version="1.0" encoding="utf-8"?>
<ds:datastoreItem xmlns:ds="http://schemas.openxmlformats.org/officeDocument/2006/customXml" ds:itemID="{40989603-E6C7-476F-96AC-CEF859059B4F}"/>
</file>

<file path=docProps/app.xml><?xml version="1.0" encoding="utf-8"?>
<Properties xmlns="http://schemas.openxmlformats.org/officeDocument/2006/extended-properties" xmlns:vt="http://schemas.openxmlformats.org/officeDocument/2006/docPropsVTypes">
  <Template>green_YCCO Early Learning_PowerPoint Template_2019_04_11_temporary</Template>
  <TotalTime>3552</TotalTime>
  <Words>636</Words>
  <Application>Microsoft Office PowerPoint</Application>
  <PresentationFormat>Widescreen</PresentationFormat>
  <Paragraphs>63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SHARE Initiative Introduction</vt:lpstr>
      <vt:lpstr>Community Investments</vt:lpstr>
      <vt:lpstr>SHARE Initiative Background</vt:lpstr>
      <vt:lpstr>SHARE Initiative Timeline</vt:lpstr>
      <vt:lpstr>SHARE Initiative Timeline (cont.)</vt:lpstr>
      <vt:lpstr>SHARE Initiative YCCO Reporting</vt:lpstr>
      <vt:lpstr>Community Approach to Address Social Determinants of Health</vt:lpstr>
      <vt:lpstr>PowerPoint Presentation</vt:lpstr>
      <vt:lpstr> Social Determinates  of Health (SDoH) </vt:lpstr>
      <vt:lpstr>Challenges We Face When Working to Address SDoH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Learning Council</dc:title>
  <dc:creator>Jenn</dc:creator>
  <cp:lastModifiedBy>Emily Johnson</cp:lastModifiedBy>
  <cp:revision>45</cp:revision>
  <dcterms:created xsi:type="dcterms:W3CDTF">2021-03-08T23:13:13Z</dcterms:created>
  <dcterms:modified xsi:type="dcterms:W3CDTF">2021-04-20T17:13:53Z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0x010100A35B9856A2F0B34D801B38FD20100B1D</vt:lpwstr>
  </property>
</Properties>
</file>