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2" r:id="rId3"/>
    <p:sldId id="311" r:id="rId4"/>
    <p:sldId id="313" r:id="rId5"/>
    <p:sldId id="314" r:id="rId6"/>
    <p:sldId id="315" r:id="rId7"/>
    <p:sldId id="316" r:id="rId8"/>
    <p:sldId id="317" r:id="rId9"/>
    <p:sldId id="310" r:id="rId1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C2B"/>
    <a:srgbClr val="5458AF"/>
    <a:srgbClr val="00A3E0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48298-27CC-4C46-B5C7-77339AFF8FB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B0111-FBBA-4AA1-AE65-33D736E1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4F49-B8B2-4F29-BB82-25394E8BD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328" y="3317030"/>
            <a:ext cx="10291343" cy="1196818"/>
          </a:xfrm>
        </p:spPr>
        <p:txBody>
          <a:bodyPr anchor="b"/>
          <a:lstStyle>
            <a:lvl1pPr algn="ctr">
              <a:defRPr sz="6000">
                <a:solidFill>
                  <a:srgbClr val="00A3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9C09A-477D-4A34-BF59-B8666EB0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291" y="4682825"/>
            <a:ext cx="10291344" cy="152458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C8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6" name="Picture 10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B3A840-99FD-4ACB-9F0C-3E660C5CD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35" y="-49260"/>
            <a:ext cx="5882056" cy="30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6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80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orient="horz" pos="1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0BC8-460C-4612-80D6-8C40A452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143000"/>
            <a:ext cx="3266339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6887A-E25F-4CF4-A917-0E2D83F04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4323" y="1143000"/>
            <a:ext cx="5655977" cy="5067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A0A42-EFE0-4B42-B90D-BD97EB0C0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2209800"/>
            <a:ext cx="3266339" cy="4000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EC157-F644-4795-839A-138B00627E7D}"/>
              </a:ext>
            </a:extLst>
          </p:cNvPr>
          <p:cNvGrpSpPr/>
          <p:nvPr userDrawn="1"/>
        </p:nvGrpSpPr>
        <p:grpSpPr>
          <a:xfrm>
            <a:off x="46494" y="-1165"/>
            <a:ext cx="12145506" cy="938616"/>
            <a:chOff x="46494" y="-1165"/>
            <a:chExt cx="12145506" cy="9386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B2BCED-A39F-4E21-80F1-C17ADECE6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617" y="-1165"/>
              <a:ext cx="1815383" cy="93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9972FDA-74B4-49B3-A431-B1629B1F8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64920"/>
              <a:ext cx="705347" cy="80644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C5421-971C-4BF9-88DC-17EDE38850D7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5E0B20-F307-4B38-B161-2333DA116120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1FB777-CF2B-4BCA-BE49-73F0F2681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40D2A3F-268F-4410-86A5-75AEB6DC273A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4C5AFA4-E893-4EC1-9020-D756DEE7779E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E4C76C7-43B3-4CD9-BBD0-5714B153220C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32B9CFEC-DB50-4B74-9D7D-B9AF14F18A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FEF7-699E-4BE5-BF2B-9F15162F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43000"/>
            <a:ext cx="102870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BBDC-2DB6-4BAE-B187-C66F5D2F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09800"/>
            <a:ext cx="10287000" cy="39862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0CC277-67AC-4368-9F90-7626A8D76D27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D57148-2D0D-4078-A8CC-3654AF3C2EBE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381045-7264-492A-B048-7762C1FB7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3FADBEA-4E57-4292-AFC9-9C70671AB30B}"/>
              </a:ext>
            </a:extLst>
          </p:cNvPr>
          <p:cNvSpPr>
            <a:spLocks noGrp="1"/>
          </p:cNvSpPr>
          <p:nvPr userDrawn="1"/>
        </p:nvSpPr>
        <p:spPr>
          <a:xfrm>
            <a:off x="9384258" y="6291254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7795E5-5916-49F2-860C-DFEF7A680372}"/>
              </a:ext>
            </a:extLst>
          </p:cNvPr>
          <p:cNvSpPr>
            <a:spLocks noGrp="1"/>
          </p:cNvSpPr>
          <p:nvPr userDrawn="1"/>
        </p:nvSpPr>
        <p:spPr>
          <a:xfrm>
            <a:off x="1142032" y="6291254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7C728D-E009-464F-91F0-133C6170FB82}"/>
              </a:ext>
            </a:extLst>
          </p:cNvPr>
          <p:cNvSpPr txBox="1">
            <a:spLocks/>
          </p:cNvSpPr>
          <p:nvPr userDrawn="1"/>
        </p:nvSpPr>
        <p:spPr>
          <a:xfrm>
            <a:off x="11222582" y="6291254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CF256-B1FB-4CAC-82F7-84F7077AF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6ED7-8422-406A-8760-129DD8FB7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1143000"/>
            <a:ext cx="10286999" cy="990600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7247-FBDC-45FD-851A-A9BD79DC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09800"/>
            <a:ext cx="10287000" cy="40005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974B92-3AFC-42ED-A667-2C0DBA52AAA1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781D99-C0E6-4E61-9D49-3FE2D6BE7075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3012F2-C2DC-41E2-8D09-210B877BD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A9ADE7-FEEA-411F-A7A2-4AC07F2AF539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101FBCB-2697-4240-995A-B0D70ED30C2A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8FF9FFB-4868-467F-B0F4-7B2DB8D042FB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" name="Picture 19" descr="A close up of a sign&#10;&#10;Description generated with high confidence">
            <a:extLst>
              <a:ext uri="{FF2B5EF4-FFF2-40B4-BE49-F238E27FC236}">
                <a16:creationId xmlns:a16="http://schemas.microsoft.com/office/drawing/2014/main" id="{28B356A1-9B5D-4A98-BD06-C9A87CE37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8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6ED7-8422-406A-8760-129DD8FB7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143000"/>
            <a:ext cx="10287000" cy="990600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7247-FBDC-45FD-851A-A9BD79DC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09801"/>
            <a:ext cx="10287000" cy="4000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83D97-E18A-4613-82D7-E27C71666E03}"/>
              </a:ext>
            </a:extLst>
          </p:cNvPr>
          <p:cNvGrpSpPr/>
          <p:nvPr userDrawn="1"/>
        </p:nvGrpSpPr>
        <p:grpSpPr>
          <a:xfrm>
            <a:off x="46494" y="-1165"/>
            <a:ext cx="12145506" cy="938616"/>
            <a:chOff x="46494" y="-1165"/>
            <a:chExt cx="12145506" cy="9386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C05DC3-8947-4863-B365-263C638AF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617" y="-1165"/>
              <a:ext cx="1815383" cy="93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AA1C0B9-83CA-46EA-AB2D-EC5F311E5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64920"/>
              <a:ext cx="705347" cy="80644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48A712-2BA3-4D8E-A325-6F467532B1DF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6D73CF-F57F-4590-8086-614B437E0C72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742516-2CE9-45FD-B4C7-60805EF72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CF4911E-2C7E-4EC9-8B68-9092F811287F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FF0C545-529F-4FAF-B869-C4ECDBB7CC99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C234B43-09D6-4D33-BDBA-FFA5276CBBF1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917B456A-21EA-42D2-A791-E8A2D80871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0449-B8DD-4423-A81D-3CAF7E71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8" y="1158499"/>
            <a:ext cx="10287001" cy="952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DFC1-87E4-407F-AA9D-E709C1160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09800"/>
            <a:ext cx="5067300" cy="3967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785AF-D610-4539-9DFD-C38D8BA5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9799"/>
            <a:ext cx="5067300" cy="3967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18193-8815-48EB-9A18-8AEECF6E38D9}"/>
              </a:ext>
            </a:extLst>
          </p:cNvPr>
          <p:cNvGrpSpPr/>
          <p:nvPr userDrawn="1"/>
        </p:nvGrpSpPr>
        <p:grpSpPr>
          <a:xfrm>
            <a:off x="46494" y="-1165"/>
            <a:ext cx="12145506" cy="938616"/>
            <a:chOff x="46494" y="-1165"/>
            <a:chExt cx="12145506" cy="9386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163128-768B-480D-AED2-D3E3E439E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617" y="-1165"/>
              <a:ext cx="1815383" cy="93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2E69CFE-10F3-4B56-84BC-F8F52B7D6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64920"/>
              <a:ext cx="705347" cy="80644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88B696-B6F0-4984-ADC8-691349BFEDDC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6A443E-A69E-48E5-8396-E56D1344FF2C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5D0C1C-B735-4D4E-A91B-59D4ED7D3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E2A7DE9-B2CF-4535-ABBC-C4BEFF9A7AD7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67B7B0-B3FF-40AE-83E5-ECFB7873D110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DEC52BA-A3B6-41EE-B219-FAD949B4DC4F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10BF5E9E-F56C-4298-9F78-CBE33D7EF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CDB8-CD95-497B-9305-019D4A26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43000"/>
            <a:ext cx="10309225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08418-BE4B-4C77-8D82-17CBF3CDA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275" y="2209801"/>
            <a:ext cx="5067300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B851-54BC-47B2-AC79-4213B9C31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857502"/>
            <a:ext cx="5045075" cy="3332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26012-F7E3-42B6-A8B0-C042DB744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2860"/>
            <a:ext cx="5067300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F56EF-DFB6-45BF-A0C2-B07C0228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7500"/>
            <a:ext cx="5067300" cy="3332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D06954-837E-4BCF-9E5C-4498DC98FB4E}"/>
              </a:ext>
            </a:extLst>
          </p:cNvPr>
          <p:cNvGrpSpPr/>
          <p:nvPr userDrawn="1"/>
        </p:nvGrpSpPr>
        <p:grpSpPr>
          <a:xfrm>
            <a:off x="46494" y="-1165"/>
            <a:ext cx="12145506" cy="938616"/>
            <a:chOff x="46494" y="-1165"/>
            <a:chExt cx="12145506" cy="9386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A638E-7C7E-4081-9486-CE49787F3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617" y="-1165"/>
              <a:ext cx="1815383" cy="93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0B12901-14F7-4BFB-9F2F-CA4564B60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64920"/>
              <a:ext cx="705347" cy="80644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1A47EE-0C1E-41D8-B7BC-3172E17833F6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5C79F1-7990-4D27-B720-7CB9AE09C906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A0324D-CFE8-471D-B531-9E94E3AA5A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7D74696-81E2-4DD0-A346-FFEB82611701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5ED8692-CC73-4A89-880C-C0FFEC83C6F2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C47B86-2FD6-4BBA-819C-66F8E29876FF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" name="Picture 20" descr="A close up of a sign&#10;&#10;Description generated with high confidence">
            <a:extLst>
              <a:ext uri="{FF2B5EF4-FFF2-40B4-BE49-F238E27FC236}">
                <a16:creationId xmlns:a16="http://schemas.microsoft.com/office/drawing/2014/main" id="{772BCFED-082F-409F-9B9D-1F4B33363F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B974-1D2F-4D97-9594-4A1D1659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D5064-D081-4127-BA5D-BC44EBDB3601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229659-7AA4-4559-A270-F2F255D69023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9EA5CF-0546-44BC-B249-7E24CFD90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93CC274-521A-4FC1-97B4-E429292439BC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981B684-2E63-481D-8513-41FEDB5E2F9B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246657E-BF91-40AA-BDCF-FE9223E3FEE8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DDC598B4-B463-4C09-B185-A948246AB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40339A-24D9-4A3B-98B8-155E45B1541A}"/>
              </a:ext>
            </a:extLst>
          </p:cNvPr>
          <p:cNvGrpSpPr/>
          <p:nvPr userDrawn="1"/>
        </p:nvGrpSpPr>
        <p:grpSpPr>
          <a:xfrm>
            <a:off x="46494" y="-1165"/>
            <a:ext cx="12145506" cy="938616"/>
            <a:chOff x="46494" y="-1165"/>
            <a:chExt cx="12145506" cy="9386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0746A0-F2CE-4D3B-A6A1-C4242E033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617" y="-1165"/>
              <a:ext cx="1815383" cy="938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E45EE00-C274-4520-B3F4-A44D6A108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" y="64920"/>
              <a:ext cx="705347" cy="80644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BEE0CE-AD8A-420D-B91A-41A1A42219E4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19CA-AE19-4353-8850-F943EF97A3D3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011A40-5876-4C04-936E-0CA6930A6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AF634B-95C3-4147-8A0F-E3A5F6E5E67E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A84EB5-B261-4B38-88D2-728EECBEDDF8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8F4C212-660D-4599-87A9-78F8D08E6182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E4280DAA-A42F-40A0-AF5B-97D23E82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D61B-7F08-430E-9509-FE74C61B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43000"/>
            <a:ext cx="3266339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DF25-0C99-4A92-823D-98AD935A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674" y="1143000"/>
            <a:ext cx="5669626" cy="5067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6CA3C-FB31-4731-84F0-CA26B1B67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2209800"/>
            <a:ext cx="3266339" cy="4000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66C2B-9000-48AB-8B0B-F501066FE455}"/>
              </a:ext>
            </a:extLst>
          </p:cNvPr>
          <p:cNvGrpSpPr/>
          <p:nvPr userDrawn="1"/>
        </p:nvGrpSpPr>
        <p:grpSpPr>
          <a:xfrm>
            <a:off x="0" y="0"/>
            <a:ext cx="12192000" cy="1104899"/>
            <a:chOff x="0" y="0"/>
            <a:chExt cx="12192000" cy="11048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8FBD66-990F-40E9-B7EB-17ADFA86DE89}"/>
                </a:ext>
              </a:extLst>
            </p:cNvPr>
            <p:cNvSpPr/>
            <p:nvPr userDrawn="1"/>
          </p:nvSpPr>
          <p:spPr>
            <a:xfrm>
              <a:off x="0" y="0"/>
              <a:ext cx="12192000" cy="1104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878CA3-2ED4-4016-83BE-2950CBBD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995" y="83899"/>
              <a:ext cx="1815383" cy="9386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37F0BED-9AC3-460D-B811-64DA6C59C44F}"/>
              </a:ext>
            </a:extLst>
          </p:cNvPr>
          <p:cNvSpPr>
            <a:spLocks noGrp="1"/>
          </p:cNvSpPr>
          <p:nvPr userDrawn="1"/>
        </p:nvSpPr>
        <p:spPr>
          <a:xfrm>
            <a:off x="9384258" y="6389736"/>
            <a:ext cx="18276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9F0AFF-9DF7-481F-B4EE-D85D58B929A9}" type="datetime4">
              <a:rPr lang="en-US" sz="1400" smtClean="0"/>
              <a:pPr/>
              <a:t>January 21, 2022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AACD97D-D28B-451A-A498-88D34B21906C}"/>
              </a:ext>
            </a:extLst>
          </p:cNvPr>
          <p:cNvSpPr>
            <a:spLocks noGrp="1"/>
          </p:cNvSpPr>
          <p:nvPr userDrawn="1"/>
        </p:nvSpPr>
        <p:spPr>
          <a:xfrm>
            <a:off x="1142032" y="6351636"/>
            <a:ext cx="82422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074BE2D-08DB-43AA-9E47-F6198CBEEF17}"/>
              </a:ext>
            </a:extLst>
          </p:cNvPr>
          <p:cNvSpPr txBox="1">
            <a:spLocks/>
          </p:cNvSpPr>
          <p:nvPr userDrawn="1"/>
        </p:nvSpPr>
        <p:spPr>
          <a:xfrm>
            <a:off x="11222582" y="6351636"/>
            <a:ext cx="855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│ </a:t>
            </a:r>
            <a:fld id="{40E76DEB-1B3C-4C8C-82F1-EF264E3E8098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:a16="http://schemas.microsoft.com/office/drawing/2014/main" id="{57100DFC-D19F-40FB-A148-669076C6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2" y="6041686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685DD-C70E-4DC8-A0C2-1E8A8EB8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8" y="1158499"/>
            <a:ext cx="10287001" cy="952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4D417-F0AB-47EF-BDD5-181FAA99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09800"/>
            <a:ext cx="10287000" cy="398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4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096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" userDrawn="1">
          <p15:clr>
            <a:srgbClr val="F26B43"/>
          </p15:clr>
        </p15:guide>
        <p15:guide id="3" orient="horz" pos="3984" userDrawn="1">
          <p15:clr>
            <a:srgbClr val="F26B43"/>
          </p15:clr>
        </p15:guide>
        <p15:guide id="5" pos="7464" userDrawn="1">
          <p15:clr>
            <a:srgbClr val="F26B43"/>
          </p15:clr>
        </p15:guide>
        <p15:guide id="6" pos="168" userDrawn="1">
          <p15:clr>
            <a:srgbClr val="F26B43"/>
          </p15:clr>
        </p15:guide>
        <p15:guide id="7" orient="horz" pos="720" userDrawn="1">
          <p15:clr>
            <a:srgbClr val="9FCC3B"/>
          </p15:clr>
        </p15:guide>
        <p15:guide id="9" pos="7608" userDrawn="1">
          <p15:clr>
            <a:srgbClr val="F26B43"/>
          </p15:clr>
        </p15:guide>
        <p15:guide id="10" orient="horz" pos="72" userDrawn="1">
          <p15:clr>
            <a:srgbClr val="F26B43"/>
          </p15:clr>
        </p15:guide>
        <p15:guide id="12" pos="6312" userDrawn="1">
          <p15:clr>
            <a:srgbClr val="F26B43"/>
          </p15:clr>
        </p15:guide>
        <p15:guide id="13" orient="horz" pos="4248" userDrawn="1">
          <p15:clr>
            <a:srgbClr val="F26B43"/>
          </p15:clr>
        </p15:guide>
        <p15:guide id="14" pos="7080" userDrawn="1">
          <p15:clr>
            <a:srgbClr val="9FCC3B"/>
          </p15:clr>
        </p15:guide>
        <p15:guide id="15" pos="600" userDrawn="1">
          <p15:clr>
            <a:srgbClr val="9FCC3B"/>
          </p15:clr>
        </p15:guide>
        <p15:guide id="16" orient="horz" pos="1392" userDrawn="1">
          <p15:clr>
            <a:srgbClr val="9FCC3B"/>
          </p15:clr>
        </p15:guide>
        <p15:guide id="17" orient="horz" pos="134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amhillcco.org/wp-content/uploads/YCCO-BH-PA-Grid.xlsx-External_Provider-Copy_0107202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19C0-A660-42C9-B157-09A8EEB3C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7030"/>
            <a:ext cx="12192000" cy="1196818"/>
          </a:xfrm>
        </p:spPr>
        <p:txBody>
          <a:bodyPr>
            <a:noAutofit/>
          </a:bodyPr>
          <a:lstStyle/>
          <a:p>
            <a:r>
              <a:rPr lang="en-US" sz="4800" dirty="0"/>
              <a:t>Behavioral Health Informational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835D8-B84B-4412-8548-25BCE6F23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291" y="4829175"/>
            <a:ext cx="10291344" cy="1378234"/>
          </a:xfrm>
        </p:spPr>
        <p:txBody>
          <a:bodyPr/>
          <a:lstStyle/>
          <a:p>
            <a:r>
              <a:rPr lang="en-US" dirty="0"/>
              <a:t>February 2, 2022</a:t>
            </a:r>
          </a:p>
        </p:txBody>
      </p:sp>
    </p:spTree>
    <p:extLst>
      <p:ext uri="{BB962C8B-B14F-4D97-AF65-F5344CB8AC3E}">
        <p14:creationId xmlns:p14="http://schemas.microsoft.com/office/powerpoint/2010/main" val="401576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479F65-5138-4AAF-8291-6F1B512A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8" y="1158498"/>
            <a:ext cx="10287001" cy="33877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Prior Authorization Progresses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What’s New and How Will it Work?</a:t>
            </a:r>
          </a:p>
        </p:txBody>
      </p:sp>
    </p:spTree>
    <p:extLst>
      <p:ext uri="{BB962C8B-B14F-4D97-AF65-F5344CB8AC3E}">
        <p14:creationId xmlns:p14="http://schemas.microsoft.com/office/powerpoint/2010/main" val="36251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0889-A4ED-42F8-B497-014567D3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41" y="0"/>
            <a:ext cx="10287000" cy="990600"/>
          </a:xfrm>
        </p:spPr>
        <p:txBody>
          <a:bodyPr/>
          <a:lstStyle/>
          <a:p>
            <a:r>
              <a:rPr lang="en-US" dirty="0"/>
              <a:t>How It Was?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C4D3-DB2B-4084-92F2-21316AAD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46" y="1957588"/>
            <a:ext cx="9981128" cy="4238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Majority of Providers did not hold a direct contract with YCCO (“non-par” status).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Providers submitted clinical documentation along with a request for authorization for all service requests.</a:t>
            </a:r>
          </a:p>
        </p:txBody>
      </p:sp>
    </p:spTree>
    <p:extLst>
      <p:ext uri="{BB962C8B-B14F-4D97-AF65-F5344CB8AC3E}">
        <p14:creationId xmlns:p14="http://schemas.microsoft.com/office/powerpoint/2010/main" val="38189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0D51-0593-441B-98DE-B72BEF3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6" y="166616"/>
            <a:ext cx="10287000" cy="990600"/>
          </a:xfrm>
        </p:spPr>
        <p:txBody>
          <a:bodyPr/>
          <a:lstStyle/>
          <a:p>
            <a:r>
              <a:rPr lang="en-US" dirty="0"/>
              <a:t>Beginning January 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3E0D-A5FD-4044-9A62-5B1661B2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416676"/>
            <a:ext cx="10287000" cy="4779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An increased number of Providers have a direct YCCO contract or are currently in the process of contracting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As a result, there are a greater number of Providers who can use the “auto auth” process in CIM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Non-contracted providers and providers delivering services that are found on the Prior Authorization list will still need to submit authorization requests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FA49-0C25-473E-B62E-C5F37485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20" y="0"/>
            <a:ext cx="10287000" cy="990600"/>
          </a:xfrm>
        </p:spPr>
        <p:txBody>
          <a:bodyPr/>
          <a:lstStyle/>
          <a:p>
            <a:r>
              <a:rPr lang="en-US" dirty="0"/>
              <a:t>Prior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7A320-67FB-4851-8F15-EF59005D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1378039"/>
            <a:ext cx="10985679" cy="4818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Getting a consistent understanding of the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 Authorization versus Medical Necessity Review?</a:t>
            </a:r>
          </a:p>
          <a:p>
            <a:pPr lvl="1"/>
            <a:r>
              <a:rPr lang="en-US" sz="2800" dirty="0"/>
              <a:t>The Utilization Management team conducts a Medical Necessity Review in response to a Prior Authorization request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a Prior Authorization guarantee payment?</a:t>
            </a:r>
          </a:p>
          <a:p>
            <a:pPr lvl="1"/>
            <a:r>
              <a:rPr lang="en-US" sz="2800" dirty="0"/>
              <a:t>No, the Medical Necessity Review establishes whether medical necessity was present within the documentation provided. It doesn’t address things like member eligibility or whether the Provider submitted the claim correctly.</a:t>
            </a:r>
          </a:p>
        </p:txBody>
      </p:sp>
    </p:spTree>
    <p:extLst>
      <p:ext uri="{BB962C8B-B14F-4D97-AF65-F5344CB8AC3E}">
        <p14:creationId xmlns:p14="http://schemas.microsoft.com/office/powerpoint/2010/main" val="147889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9896-9989-4876-8F4D-DDFEE994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62" y="166616"/>
            <a:ext cx="10287000" cy="915209"/>
          </a:xfrm>
        </p:spPr>
        <p:txBody>
          <a:bodyPr/>
          <a:lstStyle/>
          <a:p>
            <a:r>
              <a:rPr lang="en-US" dirty="0"/>
              <a:t>Prior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D162-DFBE-498B-8FE4-10587486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65161"/>
            <a:ext cx="10287000" cy="483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Things that can create challenges in the Prior Authorization request process includes: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Was not submitted in a timely fashion</a:t>
            </a:r>
          </a:p>
          <a:p>
            <a:pPr lvl="1"/>
            <a:r>
              <a:rPr lang="en-US" sz="3200" dirty="0"/>
              <a:t>Documentation is incomplete, overly vague, and/or unreadable</a:t>
            </a:r>
          </a:p>
          <a:p>
            <a:pPr lvl="1"/>
            <a:r>
              <a:rPr lang="en-US" sz="3200" dirty="0"/>
              <a:t>Provider does not respond to request for additional information in a timely fashion</a:t>
            </a:r>
          </a:p>
          <a:p>
            <a:pPr lvl="1"/>
            <a:r>
              <a:rPr lang="en-US" sz="3200" dirty="0"/>
              <a:t>Requested service does not “pair” with the diagnosis</a:t>
            </a:r>
          </a:p>
        </p:txBody>
      </p:sp>
    </p:spTree>
    <p:extLst>
      <p:ext uri="{BB962C8B-B14F-4D97-AF65-F5344CB8AC3E}">
        <p14:creationId xmlns:p14="http://schemas.microsoft.com/office/powerpoint/2010/main" val="14413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F732-9A96-4FA2-BCC3-DF2D71E3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3" y="166616"/>
            <a:ext cx="10287000" cy="990600"/>
          </a:xfrm>
        </p:spPr>
        <p:txBody>
          <a:bodyPr/>
          <a:lstStyle/>
          <a:p>
            <a:r>
              <a:rPr lang="en-US" dirty="0"/>
              <a:t>What needs Prior Authorized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9564-010A-4C72-AE9F-97D4B414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70" y="1330960"/>
            <a:ext cx="102870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https://yamhillcco.org/wp-content/uploads/YCCO-BH-PA-Grid.xlsx-External_Provider-Copy_01072022.pdf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A prior authorization grid is available on the YCCO website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Primary services requiring Providers PA for all include: </a:t>
            </a:r>
          </a:p>
          <a:p>
            <a:pPr marL="0" indent="0" algn="ctr">
              <a:buNone/>
            </a:pPr>
            <a:r>
              <a:rPr lang="en-US" sz="3600" dirty="0"/>
              <a:t>Inpatient, sub-acute, residential, detox, day treatment, PHP, IOP, ECT, TMS, IIBHT, Psych/Neuropsych evals, and ABA</a:t>
            </a:r>
          </a:p>
        </p:txBody>
      </p:sp>
    </p:spTree>
    <p:extLst>
      <p:ext uri="{BB962C8B-B14F-4D97-AF65-F5344CB8AC3E}">
        <p14:creationId xmlns:p14="http://schemas.microsoft.com/office/powerpoint/2010/main" val="25445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1958-2E9D-4303-B214-969692F5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77" y="0"/>
            <a:ext cx="10287000" cy="990600"/>
          </a:xfrm>
        </p:spPr>
        <p:txBody>
          <a:bodyPr/>
          <a:lstStyle/>
          <a:p>
            <a:r>
              <a:rPr lang="en-US" dirty="0"/>
              <a:t>Auto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2388-EDF8-41E9-B2BE-97822C53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42160"/>
            <a:ext cx="10287000" cy="4153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YCCO contracted Providers may enter “auto </a:t>
            </a:r>
            <a:r>
              <a:rPr lang="en-US" sz="3200" dirty="0" err="1"/>
              <a:t>auths</a:t>
            </a:r>
            <a:r>
              <a:rPr lang="en-US" sz="3200" dirty="0"/>
              <a:t>” into CIM for services that do not require prior authorization for in-network providers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Providers need to enter the “auto </a:t>
            </a:r>
            <a:r>
              <a:rPr lang="en-US" sz="3200" dirty="0" err="1"/>
              <a:t>auths</a:t>
            </a:r>
            <a:r>
              <a:rPr lang="en-US" sz="3200" dirty="0"/>
              <a:t>” in a correct and timely fashion for claims to process successfully</a:t>
            </a:r>
          </a:p>
        </p:txBody>
      </p:sp>
    </p:spTree>
    <p:extLst>
      <p:ext uri="{BB962C8B-B14F-4D97-AF65-F5344CB8AC3E}">
        <p14:creationId xmlns:p14="http://schemas.microsoft.com/office/powerpoint/2010/main" val="114165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DA302D-5986-4995-A149-53A3D56F7C1E}"/>
              </a:ext>
            </a:extLst>
          </p:cNvPr>
          <p:cNvSpPr txBox="1">
            <a:spLocks/>
          </p:cNvSpPr>
          <p:nvPr/>
        </p:nvSpPr>
        <p:spPr>
          <a:xfrm>
            <a:off x="889240" y="-76200"/>
            <a:ext cx="10287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F76881-D47A-41DE-80B7-0592AA7CCA9D}"/>
              </a:ext>
            </a:extLst>
          </p:cNvPr>
          <p:cNvSpPr/>
          <p:nvPr/>
        </p:nvSpPr>
        <p:spPr>
          <a:xfrm>
            <a:off x="2641934" y="2312095"/>
            <a:ext cx="5753100" cy="2536130"/>
          </a:xfrm>
          <a:prstGeom prst="ellipse">
            <a:avLst/>
          </a:prstGeom>
          <a:solidFill>
            <a:srgbClr val="4C8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9D3640-33C5-4730-BE39-76B88CA11B3C}"/>
              </a:ext>
            </a:extLst>
          </p:cNvPr>
          <p:cNvSpPr txBox="1">
            <a:spLocks/>
          </p:cNvSpPr>
          <p:nvPr/>
        </p:nvSpPr>
        <p:spPr>
          <a:xfrm>
            <a:off x="2038761" y="2312095"/>
            <a:ext cx="6959446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48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8252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CCO brand colors">
      <a:dk1>
        <a:srgbClr val="000000"/>
      </a:dk1>
      <a:lt1>
        <a:sysClr val="window" lastClr="FFFFFF"/>
      </a:lt1>
      <a:dk2>
        <a:srgbClr val="00A3E0"/>
      </a:dk2>
      <a:lt2>
        <a:srgbClr val="4A7729"/>
      </a:lt2>
      <a:accent1>
        <a:srgbClr val="00A3E0"/>
      </a:accent1>
      <a:accent2>
        <a:srgbClr val="4C8C2B"/>
      </a:accent2>
      <a:accent3>
        <a:srgbClr val="4A7729"/>
      </a:accent3>
      <a:accent4>
        <a:srgbClr val="E1CD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YCCO PowerPoint Template_2019_04_11_temporary" id="{BCD9EE79-C414-46BE-8913-DA1F52E695DC}" vid="{FA4B5A2B-D031-4D3B-9B19-2EA240DF7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blue_YCCO PowerPoint Template_2019_04_11_temporary</Template>
  <TotalTime>22352</TotalTime>
  <Words>366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Behavioral Health Informational Forum</vt:lpstr>
      <vt:lpstr>Prior Authorization Progresses  What’s New and How Will it Work?</vt:lpstr>
      <vt:lpstr>How It Was?</vt:lpstr>
      <vt:lpstr>Beginning January 1, 2022</vt:lpstr>
      <vt:lpstr>Prior Authorization</vt:lpstr>
      <vt:lpstr>Prior Authorization</vt:lpstr>
      <vt:lpstr>What needs Prior Authorized</vt:lpstr>
      <vt:lpstr>Auto Authorization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Transition Update</dc:title>
  <dc:creator>Holly Nettles</dc:creator>
  <cp:lastModifiedBy>DeAnn Carr, LCSW, CCEP</cp:lastModifiedBy>
  <cp:revision>298</cp:revision>
  <cp:lastPrinted>2020-02-12T16:06:28Z</cp:lastPrinted>
  <dcterms:created xsi:type="dcterms:W3CDTF">2019-06-11T18:59:13Z</dcterms:created>
  <dcterms:modified xsi:type="dcterms:W3CDTF">2022-01-31T19:50:57Z</dcterms:modified>
</cp:coreProperties>
</file>